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6" r:id="rId1"/>
  </p:sldMasterIdLst>
  <p:notesMasterIdLst>
    <p:notesMasterId r:id="rId39"/>
  </p:notesMasterIdLst>
  <p:handoutMasterIdLst>
    <p:handoutMasterId r:id="rId40"/>
  </p:handoutMasterIdLst>
  <p:sldIdLst>
    <p:sldId id="256" r:id="rId2"/>
    <p:sldId id="360" r:id="rId3"/>
    <p:sldId id="265" r:id="rId4"/>
    <p:sldId id="319" r:id="rId5"/>
    <p:sldId id="356" r:id="rId6"/>
    <p:sldId id="320" r:id="rId7"/>
    <p:sldId id="321" r:id="rId8"/>
    <p:sldId id="341" r:id="rId9"/>
    <p:sldId id="346" r:id="rId10"/>
    <p:sldId id="358" r:id="rId11"/>
    <p:sldId id="362" r:id="rId12"/>
    <p:sldId id="331" r:id="rId13"/>
    <p:sldId id="322" r:id="rId14"/>
    <p:sldId id="326" r:id="rId15"/>
    <p:sldId id="325" r:id="rId16"/>
    <p:sldId id="327" r:id="rId17"/>
    <p:sldId id="328" r:id="rId18"/>
    <p:sldId id="332" r:id="rId19"/>
    <p:sldId id="338" r:id="rId20"/>
    <p:sldId id="337" r:id="rId21"/>
    <p:sldId id="357" r:id="rId22"/>
    <p:sldId id="335" r:id="rId23"/>
    <p:sldId id="359" r:id="rId24"/>
    <p:sldId id="340" r:id="rId25"/>
    <p:sldId id="361" r:id="rId26"/>
    <p:sldId id="351" r:id="rId27"/>
    <p:sldId id="323" r:id="rId28"/>
    <p:sldId id="353" r:id="rId29"/>
    <p:sldId id="342" r:id="rId30"/>
    <p:sldId id="343" r:id="rId31"/>
    <p:sldId id="344" r:id="rId32"/>
    <p:sldId id="354" r:id="rId33"/>
    <p:sldId id="349" r:id="rId34"/>
    <p:sldId id="324" r:id="rId35"/>
    <p:sldId id="329" r:id="rId36"/>
    <p:sldId id="304" r:id="rId37"/>
    <p:sldId id="307" r:id="rId38"/>
  </p:sldIdLst>
  <p:sldSz cx="9144000" cy="5143500" type="screen16x9"/>
  <p:notesSz cx="6858000" cy="9144000"/>
  <p:embeddedFontLst>
    <p:embeddedFont>
      <p:font typeface="Montserrat" pitchFamily="2" charset="77"/>
      <p:regular r:id="rId41"/>
      <p:bold r:id="rId42"/>
      <p:italic r:id="rId43"/>
      <p:boldItalic r:id="rId44"/>
    </p:embeddedFont>
    <p:embeddedFont>
      <p:font typeface="Montserrat ExtraBold" panose="020F0502020204030204" pitchFamily="34" charset="0"/>
      <p:bold r:id="rId45"/>
      <p:italic r:id="rId46"/>
      <p:boldItalic r:id="rId47"/>
    </p:embeddedFont>
    <p:embeddedFont>
      <p:font typeface="Montserrat Medium" panose="020F050202020403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00F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676C8A-F1EA-4CF3-AD13-39CFCF4F4246}">
  <a:tblStyle styleId="{8F676C8A-F1EA-4CF3-AD13-39CFCF4F42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71"/>
    <p:restoredTop sz="77539"/>
  </p:normalViewPr>
  <p:slideViewPr>
    <p:cSldViewPr snapToGrid="0">
      <p:cViewPr varScale="1">
        <p:scale>
          <a:sx n="132" d="100"/>
          <a:sy n="132" d="100"/>
        </p:scale>
        <p:origin x="176" y="8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7" d="100"/>
          <a:sy n="127" d="100"/>
        </p:scale>
        <p:origin x="32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3B70912-BA29-C4B8-C028-E1840CA1EF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45D4F-BD51-D69E-611A-5B9FF6E1B7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48BCFE-40EE-5D46-86C7-63293B63ECB4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C2EA50-DE98-D094-87C8-CD82BE18A2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hjbhj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3B1273-4E3E-1973-0038-A77B46F0CC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37162-4F43-4248-941E-25D860A3D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5593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>
          <a:extLst>
            <a:ext uri="{FF2B5EF4-FFF2-40B4-BE49-F238E27FC236}">
              <a16:creationId xmlns:a16="http://schemas.microsoft.com/office/drawing/2014/main" id="{713C6B02-98E0-74D6-AE29-DE2271496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24e77840e_1_110:notes">
            <a:extLst>
              <a:ext uri="{FF2B5EF4-FFF2-40B4-BE49-F238E27FC236}">
                <a16:creationId xmlns:a16="http://schemas.microsoft.com/office/drawing/2014/main" id="{F31AD310-8A2C-6773-822A-FA0D07D76F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24e77840e_1_110:notes">
            <a:extLst>
              <a:ext uri="{FF2B5EF4-FFF2-40B4-BE49-F238E27FC236}">
                <a16:creationId xmlns:a16="http://schemas.microsoft.com/office/drawing/2014/main" id="{302AB563-B795-E28E-5F91-B55D5B5B1C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536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>
          <a:extLst>
            <a:ext uri="{FF2B5EF4-FFF2-40B4-BE49-F238E27FC236}">
              <a16:creationId xmlns:a16="http://schemas.microsoft.com/office/drawing/2014/main" id="{8C932E10-2DF0-C14C-82C0-FF2780184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24e77840e_1_110:notes">
            <a:extLst>
              <a:ext uri="{FF2B5EF4-FFF2-40B4-BE49-F238E27FC236}">
                <a16:creationId xmlns:a16="http://schemas.microsoft.com/office/drawing/2014/main" id="{C226D98F-2222-93C8-869F-6A635EF990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24e77840e_1_110:notes">
            <a:extLst>
              <a:ext uri="{FF2B5EF4-FFF2-40B4-BE49-F238E27FC236}">
                <a16:creationId xmlns:a16="http://schemas.microsoft.com/office/drawing/2014/main" id="{F9F10D09-57E7-285D-46CA-79F0D57A06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562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0F3E082F-FE8C-F5B3-73A8-13A8A9F97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37d1f1062_0_6:notes">
            <a:extLst>
              <a:ext uri="{FF2B5EF4-FFF2-40B4-BE49-F238E27FC236}">
                <a16:creationId xmlns:a16="http://schemas.microsoft.com/office/drawing/2014/main" id="{A8958469-E947-46B2-EA10-FC25E18DC8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b37d1f1062_0_6:notes">
            <a:extLst>
              <a:ext uri="{FF2B5EF4-FFF2-40B4-BE49-F238E27FC236}">
                <a16:creationId xmlns:a16="http://schemas.microsoft.com/office/drawing/2014/main" id="{3F44E55B-3174-A601-F943-0C18AA88BA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922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>
          <a:extLst>
            <a:ext uri="{FF2B5EF4-FFF2-40B4-BE49-F238E27FC236}">
              <a16:creationId xmlns:a16="http://schemas.microsoft.com/office/drawing/2014/main" id="{0F4FDF22-ED47-EABB-198C-719A56793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24e77840e_1_110:notes">
            <a:extLst>
              <a:ext uri="{FF2B5EF4-FFF2-40B4-BE49-F238E27FC236}">
                <a16:creationId xmlns:a16="http://schemas.microsoft.com/office/drawing/2014/main" id="{34151212-D0CC-3DA9-9E2E-54ED10D733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24e77840e_1_110:notes">
            <a:extLst>
              <a:ext uri="{FF2B5EF4-FFF2-40B4-BE49-F238E27FC236}">
                <a16:creationId xmlns:a16="http://schemas.microsoft.com/office/drawing/2014/main" id="{CC9D174D-E476-7F2A-FE8C-41A46A70E2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437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aae02f7bc6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aae02f7bc6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37d1f1062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37d1f1062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introduction to what I am studying, why I am studying, implications of what I am studying</a:t>
            </a:r>
          </a:p>
        </p:txBody>
      </p:sp>
    </p:spTree>
    <p:extLst>
      <p:ext uri="{BB962C8B-B14F-4D97-AF65-F5344CB8AC3E}">
        <p14:creationId xmlns:p14="http://schemas.microsoft.com/office/powerpoint/2010/main" val="1933913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34c337b1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34c337b1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report is less about finding new biology on phages, or inventing new research, or gaining more knowledge on dynamics, but more about creating a tool that can allow others to do the research with their own ODEs and parameter data.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later show some example graphs using the tool I created.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CF3D335F-399C-2757-8433-E18DCAAD9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37d1f1062_0_51:notes">
            <a:extLst>
              <a:ext uri="{FF2B5EF4-FFF2-40B4-BE49-F238E27FC236}">
                <a16:creationId xmlns:a16="http://schemas.microsoft.com/office/drawing/2014/main" id="{A389371E-9356-D798-4ADE-DC292E6535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37d1f1062_0_51:notes">
            <a:extLst>
              <a:ext uri="{FF2B5EF4-FFF2-40B4-BE49-F238E27FC236}">
                <a16:creationId xmlns:a16="http://schemas.microsoft.com/office/drawing/2014/main" id="{A9F71EF3-9CEB-56A4-2526-3B3A4032DF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problem is that in real communities (gut, ocean, dirt, </a:t>
            </a:r>
            <a:r>
              <a:rPr lang="en-US" dirty="0" err="1"/>
              <a:t>etc</a:t>
            </a:r>
            <a:r>
              <a:rPr lang="en-US" dirty="0"/>
              <a:t>) there are numerous interactions between phages, bacteria , and resources.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can be hundreds of bacteria, phages, and resource sources.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are environmental factors, like water/</a:t>
            </a:r>
            <a:r>
              <a:rPr lang="en-US" dirty="0" err="1"/>
              <a:t>washin</a:t>
            </a:r>
            <a:r>
              <a:rPr lang="en-US" dirty="0"/>
              <a:t> and washout, acidity and harsh chemicals, UV, temperature.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1699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3BC5C422-313D-2EEF-DDD4-E71EC23B4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37d1f1062_0_51:notes">
            <a:extLst>
              <a:ext uri="{FF2B5EF4-FFF2-40B4-BE49-F238E27FC236}">
                <a16:creationId xmlns:a16="http://schemas.microsoft.com/office/drawing/2014/main" id="{97D2602F-6D75-8692-046C-090AD8A325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37d1f1062_0_51:notes">
            <a:extLst>
              <a:ext uri="{FF2B5EF4-FFF2-40B4-BE49-F238E27FC236}">
                <a16:creationId xmlns:a16="http://schemas.microsoft.com/office/drawing/2014/main" id="{19D9CF8B-512E-0A75-D9A6-4188CC9139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109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51CCD67D-F125-72D7-8056-DC959CAFF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37d1f1062_0_51:notes">
            <a:extLst>
              <a:ext uri="{FF2B5EF4-FFF2-40B4-BE49-F238E27FC236}">
                <a16:creationId xmlns:a16="http://schemas.microsoft.com/office/drawing/2014/main" id="{C3F5CC55-C678-996B-2295-D45C43786F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37d1f1062_0_51:notes">
            <a:extLst>
              <a:ext uri="{FF2B5EF4-FFF2-40B4-BE49-F238E27FC236}">
                <a16:creationId xmlns:a16="http://schemas.microsoft.com/office/drawing/2014/main" id="{0B1F23A1-B230-CCE2-EE2E-2A520DE8CB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70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>
          <a:extLst>
            <a:ext uri="{FF2B5EF4-FFF2-40B4-BE49-F238E27FC236}">
              <a16:creationId xmlns:a16="http://schemas.microsoft.com/office/drawing/2014/main" id="{4E166D1A-4F71-6CDE-DC7C-1701181CC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24e77840e_1_110:notes">
            <a:extLst>
              <a:ext uri="{FF2B5EF4-FFF2-40B4-BE49-F238E27FC236}">
                <a16:creationId xmlns:a16="http://schemas.microsoft.com/office/drawing/2014/main" id="{23FDBB9A-2E7C-20A4-C615-1179DB9C53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24e77840e_1_110:notes">
            <a:extLst>
              <a:ext uri="{FF2B5EF4-FFF2-40B4-BE49-F238E27FC236}">
                <a16:creationId xmlns:a16="http://schemas.microsoft.com/office/drawing/2014/main" id="{2E6B1CBD-161E-630E-25E4-2375F74D1A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95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C18BB617-5742-835A-74A0-8A8C87F07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34c337b14_0_31:notes">
            <a:extLst>
              <a:ext uri="{FF2B5EF4-FFF2-40B4-BE49-F238E27FC236}">
                <a16:creationId xmlns:a16="http://schemas.microsoft.com/office/drawing/2014/main" id="{86215C3B-FCC0-F258-BB90-3F3D1B4700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34c337b14_0_31:notes">
            <a:extLst>
              <a:ext uri="{FF2B5EF4-FFF2-40B4-BE49-F238E27FC236}">
                <a16:creationId xmlns:a16="http://schemas.microsoft.com/office/drawing/2014/main" id="{34FCD933-130C-A9FB-9980-93D9CE0D4D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how a phage looks like, this is how they work, the life cycle, then this is a real life result.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8029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06C29DAD-DB6E-2C1D-B59D-85FA03E37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34c337b14_0_31:notes">
            <a:extLst>
              <a:ext uri="{FF2B5EF4-FFF2-40B4-BE49-F238E27FC236}">
                <a16:creationId xmlns:a16="http://schemas.microsoft.com/office/drawing/2014/main" id="{97BFEFE5-FE22-068E-77AA-9D1CADC681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34c337b14_0_31:notes">
            <a:extLst>
              <a:ext uri="{FF2B5EF4-FFF2-40B4-BE49-F238E27FC236}">
                <a16:creationId xmlns:a16="http://schemas.microsoft.com/office/drawing/2014/main" id="{F00000DC-5A2F-8618-2530-327B126DB7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172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3688" r="62189"/>
          <a:stretch/>
        </p:blipFill>
        <p:spPr>
          <a:xfrm>
            <a:off x="7764750" y="1521950"/>
            <a:ext cx="1379249" cy="25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955075"/>
            <a:ext cx="5294700" cy="17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2902750"/>
            <a:ext cx="3735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346300" y="759479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14182-2CFF-CF95-5EF5-398190511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>
            <a:spLocks noGrp="1"/>
          </p:cNvSpPr>
          <p:nvPr>
            <p:ph type="ctrTitle"/>
          </p:nvPr>
        </p:nvSpPr>
        <p:spPr>
          <a:xfrm>
            <a:off x="4572000" y="540000"/>
            <a:ext cx="3852000" cy="99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5" name="Google Shape;335;p43"/>
          <p:cNvSpPr txBox="1">
            <a:spLocks noGrp="1"/>
          </p:cNvSpPr>
          <p:nvPr>
            <p:ph type="subTitle" idx="1"/>
          </p:nvPr>
        </p:nvSpPr>
        <p:spPr>
          <a:xfrm>
            <a:off x="4834200" y="1420650"/>
            <a:ext cx="3327600" cy="13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6" name="Google Shape;336;p43"/>
          <p:cNvSpPr txBox="1"/>
          <p:nvPr/>
        </p:nvSpPr>
        <p:spPr>
          <a:xfrm>
            <a:off x="4572000" y="3205675"/>
            <a:ext cx="38520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includes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5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43"/>
          <p:cNvSpPr/>
          <p:nvPr/>
        </p:nvSpPr>
        <p:spPr>
          <a:xfrm flipH="1">
            <a:off x="-1313981" y="206874"/>
            <a:ext cx="4411532" cy="4729544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8" name="Google Shape;338;p43"/>
          <p:cNvPicPr preferRelativeResize="0"/>
          <p:nvPr/>
        </p:nvPicPr>
        <p:blipFill rotWithShape="1">
          <a:blip r:embed="rId5">
            <a:alphaModFix/>
          </a:blip>
          <a:srcRect r="4933"/>
          <a:stretch/>
        </p:blipFill>
        <p:spPr>
          <a:xfrm>
            <a:off x="-2180062" y="942650"/>
            <a:ext cx="4296376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3"/>
          <p:cNvSpPr/>
          <p:nvPr/>
        </p:nvSpPr>
        <p:spPr>
          <a:xfrm flipH="1">
            <a:off x="2301801" y="1032924"/>
            <a:ext cx="1400400" cy="1400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84F4E-C0AE-93C6-3680-547B53FC3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4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7999E-A0DB-579B-51D2-DD4FB9D3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7ABEF7-3AD8-9927-F457-F301F95AE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/>
          <p:nvPr userDrawn="1"/>
        </p:nvSpPr>
        <p:spPr>
          <a:xfrm>
            <a:off x="127347" y="3686724"/>
            <a:ext cx="3791903" cy="1456754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5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1F6E7-9364-F949-4872-A4A189F23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5B0C3-C637-30DF-EA00-4085CF536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 l="64303" b="48636"/>
          <a:stretch/>
        </p:blipFill>
        <p:spPr>
          <a:xfrm rot="-5400000" flipH="1">
            <a:off x="7919574" y="-41624"/>
            <a:ext cx="1211201" cy="125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3">
            <a:alphaModFix/>
          </a:blip>
          <a:srcRect l="70816" b="64750"/>
          <a:stretch/>
        </p:blipFill>
        <p:spPr>
          <a:xfrm>
            <a:off x="0" y="4213925"/>
            <a:ext cx="1067375" cy="9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EB1EE-EFD2-FE4A-1C0B-F2B8C2D8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bg>
      <p:bgPr>
        <a:noFill/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A63F2-E2B4-B9F9-C55F-DFD9E7BCE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4C2D09-4E4D-FEE8-6C17-C0FB36414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 userDrawn="1"/>
        </p:nvPicPr>
        <p:blipFill rotWithShape="1">
          <a:blip r:embed="rId2">
            <a:alphaModFix/>
          </a:blip>
          <a:srcRect r="25317"/>
          <a:stretch/>
        </p:blipFill>
        <p:spPr>
          <a:xfrm rot="5400000">
            <a:off x="174625" y="2495374"/>
            <a:ext cx="2726400" cy="26322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3070500" y="1219313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2" hasCustomPrompt="1"/>
          </p:nvPr>
        </p:nvSpPr>
        <p:spPr>
          <a:xfrm>
            <a:off x="3070500" y="62613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3070500" y="1805838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3"/>
          </p:nvPr>
        </p:nvSpPr>
        <p:spPr>
          <a:xfrm>
            <a:off x="5754300" y="1219313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 hasCustomPrompt="1"/>
          </p:nvPr>
        </p:nvSpPr>
        <p:spPr>
          <a:xfrm>
            <a:off x="5754300" y="62613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5"/>
          </p:nvPr>
        </p:nvSpPr>
        <p:spPr>
          <a:xfrm>
            <a:off x="5754300" y="1805838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6"/>
          </p:nvPr>
        </p:nvSpPr>
        <p:spPr>
          <a:xfrm>
            <a:off x="3070500" y="3130788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7" hasCustomPrompt="1"/>
          </p:nvPr>
        </p:nvSpPr>
        <p:spPr>
          <a:xfrm>
            <a:off x="3070500" y="2537613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8"/>
          </p:nvPr>
        </p:nvSpPr>
        <p:spPr>
          <a:xfrm>
            <a:off x="3070500" y="3717313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9"/>
          </p:nvPr>
        </p:nvSpPr>
        <p:spPr>
          <a:xfrm>
            <a:off x="5754300" y="3130788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3" hasCustomPrompt="1"/>
          </p:nvPr>
        </p:nvSpPr>
        <p:spPr>
          <a:xfrm>
            <a:off x="5754300" y="2537613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4"/>
          </p:nvPr>
        </p:nvSpPr>
        <p:spPr>
          <a:xfrm>
            <a:off x="5754300" y="3717313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738800" y="2805475"/>
            <a:ext cx="1484400" cy="148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8065250" y="-3038796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7DFA4-D892-5DBE-6729-5796A4AB717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 rotWithShape="1">
          <a:blip r:embed="rId2">
            <a:alphaModFix/>
          </a:blip>
          <a:srcRect t="37729" r="46486"/>
          <a:stretch/>
        </p:blipFill>
        <p:spPr>
          <a:xfrm flipH="1">
            <a:off x="0" y="0"/>
            <a:ext cx="2190675" cy="183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2290025" y="29529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2290025" y="1837975"/>
            <a:ext cx="4563900" cy="12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/>
          <p:nvPr/>
        </p:nvSpPr>
        <p:spPr>
          <a:xfrm flipH="1">
            <a:off x="7313424" y="2571750"/>
            <a:ext cx="1484400" cy="148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flipH="1">
            <a:off x="1000149" y="675438"/>
            <a:ext cx="7143750" cy="3792625"/>
          </a:xfrm>
          <a:custGeom>
            <a:avLst/>
            <a:gdLst/>
            <a:ahLst/>
            <a:cxnLst/>
            <a:rect l="l" t="t" r="r" b="b"/>
            <a:pathLst>
              <a:path w="285750" h="151705" extrusionOk="0">
                <a:moveTo>
                  <a:pt x="276261" y="9295"/>
                </a:moveTo>
                <a:lnTo>
                  <a:pt x="276261" y="142410"/>
                </a:lnTo>
                <a:lnTo>
                  <a:pt x="9489" y="142410"/>
                </a:lnTo>
                <a:lnTo>
                  <a:pt x="9489" y="9295"/>
                </a:lnTo>
                <a:close/>
                <a:moveTo>
                  <a:pt x="0" y="0"/>
                </a:moveTo>
                <a:lnTo>
                  <a:pt x="0" y="151705"/>
                </a:lnTo>
                <a:lnTo>
                  <a:pt x="285750" y="151705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EE26D-F4D5-09C5-3046-4A0E933D8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 rotWithShape="1">
          <a:blip r:embed="rId2">
            <a:alphaModFix/>
          </a:blip>
          <a:srcRect l="121" r="56600"/>
          <a:stretch/>
        </p:blipFill>
        <p:spPr>
          <a:xfrm rot="-5400000" flipH="1">
            <a:off x="5764921" y="2817426"/>
            <a:ext cx="1673551" cy="27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-8378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0088E-B91E-9F93-A5B0-31EE8CEE0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8"/>
          <p:cNvPicPr preferRelativeResize="0"/>
          <p:nvPr/>
        </p:nvPicPr>
        <p:blipFill rotWithShape="1">
          <a:blip r:embed="rId3">
            <a:alphaModFix/>
          </a:blip>
          <a:srcRect l="64303" b="48636"/>
          <a:stretch/>
        </p:blipFill>
        <p:spPr>
          <a:xfrm rot="5400000">
            <a:off x="22699" y="-41624"/>
            <a:ext cx="1211201" cy="125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8"/>
          <p:cNvPicPr preferRelativeResize="0"/>
          <p:nvPr/>
        </p:nvPicPr>
        <p:blipFill rotWithShape="1">
          <a:blip r:embed="rId3">
            <a:alphaModFix/>
          </a:blip>
          <a:srcRect l="70816" b="64750"/>
          <a:stretch/>
        </p:blipFill>
        <p:spPr>
          <a:xfrm flipH="1">
            <a:off x="8086100" y="4213925"/>
            <a:ext cx="1067375" cy="9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E6911-7B30-9EAD-B75C-0E9ED7832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9BFBF6F3-74E1-C848-B819-E33674367C9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1"/>
          <p:cNvPicPr preferRelativeResize="0"/>
          <p:nvPr/>
        </p:nvPicPr>
        <p:blipFill rotWithShape="1">
          <a:blip r:embed="rId3">
            <a:alphaModFix/>
          </a:blip>
          <a:srcRect l="64303" b="48636"/>
          <a:stretch/>
        </p:blipFill>
        <p:spPr>
          <a:xfrm rot="5400000">
            <a:off x="22699" y="-41624"/>
            <a:ext cx="1211201" cy="125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1"/>
          <p:cNvPicPr preferRelativeResize="0"/>
          <p:nvPr/>
        </p:nvPicPr>
        <p:blipFill rotWithShape="1">
          <a:blip r:embed="rId3">
            <a:alphaModFix/>
          </a:blip>
          <a:srcRect l="70816" b="64750"/>
          <a:stretch/>
        </p:blipFill>
        <p:spPr>
          <a:xfrm flipH="1">
            <a:off x="8086100" y="4213925"/>
            <a:ext cx="1067375" cy="9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011F3-77CD-D755-21E0-DC5EA16A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BLANK_1_1_1_1_3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30" name="Google Shape;330;p42"/>
          <p:cNvPicPr preferRelativeResize="0"/>
          <p:nvPr/>
        </p:nvPicPr>
        <p:blipFill rotWithShape="1">
          <a:blip r:embed="rId2">
            <a:alphaModFix/>
          </a:blip>
          <a:srcRect l="72414" r="-31446"/>
          <a:stretch/>
        </p:blipFill>
        <p:spPr>
          <a:xfrm>
            <a:off x="-4" y="942650"/>
            <a:ext cx="2667924" cy="32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2"/>
          <p:cNvPicPr preferRelativeResize="0"/>
          <p:nvPr/>
        </p:nvPicPr>
        <p:blipFill rotWithShape="1">
          <a:blip r:embed="rId2">
            <a:alphaModFix/>
          </a:blip>
          <a:srcRect l="72414" r="-31446"/>
          <a:stretch/>
        </p:blipFill>
        <p:spPr>
          <a:xfrm flipH="1">
            <a:off x="6476071" y="942650"/>
            <a:ext cx="2667924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2"/>
          <p:cNvSpPr/>
          <p:nvPr userDrawn="1"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6492F-2E23-A5E3-1C45-F825D2E4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  <a:defRPr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D6F0-CC5D-828E-1105-B86E239CD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9BFBF6F3-74E1-C848-B819-E33674367C9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59" r:id="rId4"/>
    <p:sldLayoutId id="2147483661" r:id="rId5"/>
    <p:sldLayoutId id="2147483665" r:id="rId6"/>
    <p:sldLayoutId id="2147483684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56.png"/><Relationship Id="rId4" Type="http://schemas.openxmlformats.org/officeDocument/2006/relationships/image" Target="../media/image47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1.png"/><Relationship Id="rId7" Type="http://schemas.openxmlformats.org/officeDocument/2006/relationships/image" Target="../media/image5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slide" Target="slide7.xml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11" Type="http://schemas.openxmlformats.org/officeDocument/2006/relationships/image" Target="../media/image4.png"/><Relationship Id="rId5" Type="http://schemas.openxmlformats.org/officeDocument/2006/relationships/image" Target="../media/image93.png"/><Relationship Id="rId10" Type="http://schemas.openxmlformats.org/officeDocument/2006/relationships/image" Target="../media/image6.png"/><Relationship Id="rId4" Type="http://schemas.openxmlformats.org/officeDocument/2006/relationships/image" Target="../media/image92.png"/><Relationship Id="rId9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18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11" Type="http://schemas.openxmlformats.org/officeDocument/2006/relationships/image" Target="../media/image39.png"/><Relationship Id="rId5" Type="http://schemas.openxmlformats.org/officeDocument/2006/relationships/image" Target="../media/image20.png"/><Relationship Id="rId10" Type="http://schemas.openxmlformats.org/officeDocument/2006/relationships/image" Target="../media/image14.png"/><Relationship Id="rId4" Type="http://schemas.openxmlformats.org/officeDocument/2006/relationships/image" Target="../media/image41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4.png"/><Relationship Id="rId7" Type="http://schemas.openxmlformats.org/officeDocument/2006/relationships/image" Target="../media/image1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11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23.png"/><Relationship Id="rId4" Type="http://schemas.openxmlformats.org/officeDocument/2006/relationships/image" Target="../media/image45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8.png"/><Relationship Id="rId7" Type="http://schemas.openxmlformats.org/officeDocument/2006/relationships/image" Target="../media/image21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11" Type="http://schemas.openxmlformats.org/officeDocument/2006/relationships/image" Target="../media/image25.png"/><Relationship Id="rId5" Type="http://schemas.openxmlformats.org/officeDocument/2006/relationships/image" Target="../media/image50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"/>
          <p:cNvSpPr txBox="1">
            <a:spLocks noGrp="1"/>
          </p:cNvSpPr>
          <p:nvPr>
            <p:ph type="ctrTitle"/>
          </p:nvPr>
        </p:nvSpPr>
        <p:spPr>
          <a:xfrm>
            <a:off x="469128" y="335280"/>
            <a:ext cx="5521719" cy="27571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MSC COMPUTATIONAL SCIENCES THESIS DEFENSE</a:t>
            </a:r>
            <a:endParaRPr dirty="0"/>
          </a:p>
        </p:txBody>
      </p:sp>
      <p:sp>
        <p:nvSpPr>
          <p:cNvPr id="365" name="Google Shape;365;p53"/>
          <p:cNvSpPr txBox="1">
            <a:spLocks noGrp="1"/>
          </p:cNvSpPr>
          <p:nvPr>
            <p:ph type="subTitle" idx="1"/>
          </p:nvPr>
        </p:nvSpPr>
        <p:spPr>
          <a:xfrm>
            <a:off x="469127" y="3374808"/>
            <a:ext cx="4444877" cy="1281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VICTOR PIASKOWSKI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UNIVERSITY OF AMSTERDAM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VRIJE UNIVERSITEIT AMSTERDAM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DR. MATTI GRALKA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6" name="Google Shape;366;p53"/>
          <p:cNvSpPr/>
          <p:nvPr/>
        </p:nvSpPr>
        <p:spPr>
          <a:xfrm>
            <a:off x="5625300" y="2489808"/>
            <a:ext cx="1677900" cy="167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43" name="Picture 342" descr="A blue and white cell&#10;&#10;AI-generated content may be incorrect.">
            <a:extLst>
              <a:ext uri="{FF2B5EF4-FFF2-40B4-BE49-F238E27FC236}">
                <a16:creationId xmlns:a16="http://schemas.microsoft.com/office/drawing/2014/main" id="{851E5C2A-1FE5-5A9D-599D-628675923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05389">
            <a:off x="4784257" y="2437989"/>
            <a:ext cx="457200" cy="647700"/>
          </a:xfrm>
          <a:prstGeom prst="rect">
            <a:avLst/>
          </a:prstGeom>
        </p:spPr>
      </p:pic>
      <p:pic>
        <p:nvPicPr>
          <p:cNvPr id="345" name="Picture 344" descr="A blue and white hexagon shaped object&#10;&#10;AI-generated content may be incorrect.">
            <a:extLst>
              <a:ext uri="{FF2B5EF4-FFF2-40B4-BE49-F238E27FC236}">
                <a16:creationId xmlns:a16="http://schemas.microsoft.com/office/drawing/2014/main" id="{C282BDD7-7173-3241-CFB2-9AFF12A91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28046">
            <a:off x="5625300" y="275144"/>
            <a:ext cx="457200" cy="584200"/>
          </a:xfrm>
          <a:prstGeom prst="rect">
            <a:avLst/>
          </a:prstGeom>
        </p:spPr>
      </p:pic>
      <p:pic>
        <p:nvPicPr>
          <p:cNvPr id="347" name="Picture 346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29BFB927-B793-21E3-D156-E86E1FEE8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7148" y="52922"/>
            <a:ext cx="457200" cy="647700"/>
          </a:xfrm>
          <a:prstGeom prst="rect">
            <a:avLst/>
          </a:prstGeom>
        </p:spPr>
      </p:pic>
      <p:pic>
        <p:nvPicPr>
          <p:cNvPr id="349" name="Picture 348" descr="A orange object with lines and dots&#10;&#10;AI-generated content may be incorrect.">
            <a:extLst>
              <a:ext uri="{FF2B5EF4-FFF2-40B4-BE49-F238E27FC236}">
                <a16:creationId xmlns:a16="http://schemas.microsoft.com/office/drawing/2014/main" id="{C39986DB-8ED9-822B-8337-2D84FECA54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76378">
            <a:off x="3290101" y="2909779"/>
            <a:ext cx="457200" cy="647700"/>
          </a:xfrm>
          <a:prstGeom prst="rect">
            <a:avLst/>
          </a:prstGeom>
        </p:spPr>
      </p:pic>
      <p:pic>
        <p:nvPicPr>
          <p:cNvPr id="351" name="Picture 350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D3445B7B-DDAC-128B-9271-D7E53D2593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840498">
            <a:off x="5052623" y="3949243"/>
            <a:ext cx="457200" cy="647700"/>
          </a:xfrm>
          <a:prstGeom prst="rect">
            <a:avLst/>
          </a:prstGeom>
        </p:spPr>
      </p:pic>
      <p:pic>
        <p:nvPicPr>
          <p:cNvPr id="353" name="Picture 352" descr="A cartoon of a virus&#10;&#10;AI-generated content may be incorrect.">
            <a:extLst>
              <a:ext uri="{FF2B5EF4-FFF2-40B4-BE49-F238E27FC236}">
                <a16:creationId xmlns:a16="http://schemas.microsoft.com/office/drawing/2014/main" id="{E3F96DAC-09B8-8E5F-029D-BBBF55A57B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141530">
            <a:off x="7074600" y="1440815"/>
            <a:ext cx="457200" cy="546100"/>
          </a:xfrm>
          <a:prstGeom prst="rect">
            <a:avLst/>
          </a:prstGeom>
        </p:spPr>
      </p:pic>
      <p:pic>
        <p:nvPicPr>
          <p:cNvPr id="355" name="Picture 354" descr="A green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D87373C9-687A-A4F4-3016-6A604923D3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889722">
            <a:off x="64399" y="2888877"/>
            <a:ext cx="457200" cy="584200"/>
          </a:xfrm>
          <a:prstGeom prst="rect">
            <a:avLst/>
          </a:prstGeom>
        </p:spPr>
      </p:pic>
      <p:pic>
        <p:nvPicPr>
          <p:cNvPr id="357" name="Picture 356" descr="A cartoon of a virus&#10;&#10;AI-generated content may be incorrect.">
            <a:extLst>
              <a:ext uri="{FF2B5EF4-FFF2-40B4-BE49-F238E27FC236}">
                <a16:creationId xmlns:a16="http://schemas.microsoft.com/office/drawing/2014/main" id="{D6D2D63F-8BA3-BC83-21C6-F8655E3108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478035">
            <a:off x="3503855" y="4331970"/>
            <a:ext cx="457200" cy="546100"/>
          </a:xfrm>
          <a:prstGeom prst="rect">
            <a:avLst/>
          </a:prstGeom>
        </p:spPr>
      </p:pic>
      <p:pic>
        <p:nvPicPr>
          <p:cNvPr id="359" name="Picture 358" descr="A purple and white virus with black lines&#10;&#10;AI-generated content may be incorrect.">
            <a:extLst>
              <a:ext uri="{FF2B5EF4-FFF2-40B4-BE49-F238E27FC236}">
                <a16:creationId xmlns:a16="http://schemas.microsoft.com/office/drawing/2014/main" id="{C0976D08-CA5E-4516-62A8-6196A91185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69562">
            <a:off x="8371740" y="2606485"/>
            <a:ext cx="457200" cy="546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B8CB-444B-3A01-C672-B0B326C6E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025" y="1175616"/>
            <a:ext cx="4563900" cy="531900"/>
          </a:xfrm>
        </p:spPr>
        <p:txBody>
          <a:bodyPr/>
          <a:lstStyle/>
          <a:p>
            <a:r>
              <a:rPr lang="en-US" dirty="0"/>
              <a:t>Parts of a Phage-Bacteria-Resource ODE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C7B7D5-8B1A-0985-EAC0-F7A5CED115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2838" y="2417015"/>
            <a:ext cx="5438273" cy="1294200"/>
          </a:xfrm>
        </p:spPr>
        <p:txBody>
          <a:bodyPr/>
          <a:lstStyle/>
          <a:p>
            <a:r>
              <a:rPr lang="en-US" dirty="0"/>
              <a:t>Bacteria </a:t>
            </a:r>
            <a:r>
              <a:rPr lang="en-US" dirty="0">
                <a:highlight>
                  <a:srgbClr val="00FF00"/>
                </a:highlight>
              </a:rPr>
              <a:t>consume</a:t>
            </a:r>
            <a:r>
              <a:rPr lang="en-US" dirty="0"/>
              <a:t> resources</a:t>
            </a:r>
          </a:p>
          <a:p>
            <a:r>
              <a:rPr lang="en-US" dirty="0"/>
              <a:t>Bacteria become </a:t>
            </a:r>
            <a:r>
              <a:rPr lang="en-US" dirty="0">
                <a:highlight>
                  <a:srgbClr val="FFFF00"/>
                </a:highlight>
              </a:rPr>
              <a:t>infected</a:t>
            </a:r>
          </a:p>
          <a:p>
            <a:r>
              <a:rPr lang="en-US" dirty="0"/>
              <a:t>Bacteria go through an </a:t>
            </a:r>
            <a:r>
              <a:rPr lang="en-US" dirty="0">
                <a:highlight>
                  <a:srgbClr val="FF0000"/>
                </a:highlight>
              </a:rPr>
              <a:t>infection process</a:t>
            </a:r>
            <a:endParaRPr lang="en-US" dirty="0">
              <a:highlight>
                <a:srgbClr val="00FFFF"/>
              </a:highlight>
            </a:endParaRPr>
          </a:p>
          <a:p>
            <a:r>
              <a:rPr lang="en-US" dirty="0"/>
              <a:t>Bacteria </a:t>
            </a:r>
            <a:r>
              <a:rPr lang="en-US" dirty="0">
                <a:highlight>
                  <a:srgbClr val="FF00FF"/>
                </a:highlight>
              </a:rPr>
              <a:t>release</a:t>
            </a:r>
            <a:r>
              <a:rPr lang="en-US" dirty="0"/>
              <a:t> phages</a:t>
            </a:r>
          </a:p>
          <a:p>
            <a:r>
              <a:rPr lang="en-US" dirty="0"/>
              <a:t>Phages </a:t>
            </a:r>
            <a:r>
              <a:rPr lang="en-US" dirty="0">
                <a:highlight>
                  <a:srgbClr val="00FFFF"/>
                </a:highlight>
              </a:rPr>
              <a:t>adsorb</a:t>
            </a:r>
            <a:r>
              <a:rPr lang="en-US" dirty="0"/>
              <a:t> to bacteria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FB658-D8D9-5C22-1567-12EC81EE2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03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F25E9-FA1B-6AD3-37EC-CED171E8D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08CE-83A8-9A70-E72F-2937C017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025" y="1175616"/>
            <a:ext cx="4563900" cy="531900"/>
          </a:xfrm>
        </p:spPr>
        <p:txBody>
          <a:bodyPr/>
          <a:lstStyle/>
          <a:p>
            <a:r>
              <a:rPr lang="en-US" dirty="0"/>
              <a:t>General Phage-Bacteria-Resource ODE Model 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751F91-DF89-BE74-3A9C-4A9BB58574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8741" y="3414999"/>
            <a:ext cx="3761678" cy="899583"/>
          </a:xfrm>
        </p:spPr>
        <p:txBody>
          <a:bodyPr/>
          <a:lstStyle/>
          <a:p>
            <a:r>
              <a:rPr lang="en-US" sz="1200" dirty="0"/>
              <a:t>Bacteria </a:t>
            </a:r>
            <a:r>
              <a:rPr lang="en-US" sz="1200" dirty="0">
                <a:highlight>
                  <a:srgbClr val="00FF00"/>
                </a:highlight>
              </a:rPr>
              <a:t>consume</a:t>
            </a:r>
            <a:r>
              <a:rPr lang="en-US" sz="1200" dirty="0"/>
              <a:t> resources</a:t>
            </a:r>
          </a:p>
          <a:p>
            <a:r>
              <a:rPr lang="en-US" sz="1200" dirty="0"/>
              <a:t>Bacteria become </a:t>
            </a:r>
            <a:r>
              <a:rPr lang="en-US" sz="1200" dirty="0">
                <a:highlight>
                  <a:srgbClr val="FFFF00"/>
                </a:highlight>
              </a:rPr>
              <a:t>infected</a:t>
            </a:r>
          </a:p>
          <a:p>
            <a:r>
              <a:rPr lang="en-US" sz="1200" dirty="0"/>
              <a:t>Bacteria go through an </a:t>
            </a:r>
            <a:r>
              <a:rPr lang="en-US" sz="1200" dirty="0">
                <a:highlight>
                  <a:srgbClr val="FF0000"/>
                </a:highlight>
              </a:rPr>
              <a:t>infection process</a:t>
            </a:r>
            <a:endParaRPr lang="en-US" sz="1200" dirty="0">
              <a:highlight>
                <a:srgbClr val="00FFFF"/>
              </a:highlight>
            </a:endParaRPr>
          </a:p>
          <a:p>
            <a:r>
              <a:rPr lang="en-US" sz="1200" dirty="0"/>
              <a:t>Bacteria </a:t>
            </a:r>
            <a:r>
              <a:rPr lang="en-US" sz="1200" dirty="0">
                <a:highlight>
                  <a:srgbClr val="FF00FF"/>
                </a:highlight>
              </a:rPr>
              <a:t>release</a:t>
            </a:r>
            <a:r>
              <a:rPr lang="en-US" sz="1200" dirty="0"/>
              <a:t> phages</a:t>
            </a:r>
          </a:p>
          <a:p>
            <a:r>
              <a:rPr lang="en-US" sz="1200" dirty="0"/>
              <a:t>Phages </a:t>
            </a:r>
            <a:r>
              <a:rPr lang="en-US" sz="1200" dirty="0">
                <a:highlight>
                  <a:srgbClr val="00FFFF"/>
                </a:highlight>
              </a:rPr>
              <a:t>adsorb</a:t>
            </a:r>
            <a:r>
              <a:rPr lang="en-US" sz="1200" dirty="0"/>
              <a:t> to bacteria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D34D7-ACAD-8BFE-502D-2EFD3AA3C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12C970-9551-6946-0606-FCF3AEA736A4}"/>
              </a:ext>
            </a:extLst>
          </p:cNvPr>
          <p:cNvSpPr txBox="1"/>
          <p:nvPr/>
        </p:nvSpPr>
        <p:spPr>
          <a:xfrm>
            <a:off x="1635915" y="2136282"/>
            <a:ext cx="58721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Resources 		= –consumed + released* + </a:t>
            </a:r>
            <a:r>
              <a:rPr lang="en-US" dirty="0" err="1"/>
              <a:t>washin</a:t>
            </a:r>
            <a:r>
              <a:rPr lang="en-US" dirty="0"/>
              <a:t>* – washout*</a:t>
            </a:r>
          </a:p>
          <a:p>
            <a:r>
              <a:rPr lang="en-US" dirty="0"/>
              <a:t>Uninfected Bacteria 	= grow – infected – washout* </a:t>
            </a:r>
          </a:p>
          <a:p>
            <a:r>
              <a:rPr lang="en-US" dirty="0"/>
              <a:t>Infected bacteria 	= infected – die – washout*</a:t>
            </a:r>
          </a:p>
          <a:p>
            <a:r>
              <a:rPr lang="en-US" dirty="0"/>
              <a:t>Phages 		= burst – adsorbed – washout*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8B171-1F92-E1D3-286E-69A38586A48C}"/>
              </a:ext>
            </a:extLst>
          </p:cNvPr>
          <p:cNvSpPr txBox="1"/>
          <p:nvPr/>
        </p:nvSpPr>
        <p:spPr>
          <a:xfrm>
            <a:off x="6139509" y="3864790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= optional</a:t>
            </a:r>
          </a:p>
        </p:txBody>
      </p:sp>
    </p:spTree>
    <p:extLst>
      <p:ext uri="{BB962C8B-B14F-4D97-AF65-F5344CB8AC3E}">
        <p14:creationId xmlns:p14="http://schemas.microsoft.com/office/powerpoint/2010/main" val="110356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A6661-01B1-DEA9-A277-60821E664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0A71D-68DB-CCEB-BECF-307C33FB0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472"/>
            <a:ext cx="9144000" cy="572700"/>
          </a:xfrm>
        </p:spPr>
        <p:txBody>
          <a:bodyPr/>
          <a:lstStyle/>
          <a:p>
            <a:r>
              <a:rPr lang="en-US" dirty="0"/>
              <a:t>Golding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61172-0C9A-DBD0-AA2D-40D742A9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4EF469-5311-2B70-C922-E40AC36BE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084" y="1114090"/>
            <a:ext cx="3425916" cy="34691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E956E6-A608-B890-901A-C3A0FC86AA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22" t="3189" r="4079" b="77698"/>
          <a:stretch/>
        </p:blipFill>
        <p:spPr>
          <a:xfrm>
            <a:off x="208123" y="1136434"/>
            <a:ext cx="5244614" cy="711616"/>
          </a:xfrm>
          <a:prstGeom prst="rect">
            <a:avLst/>
          </a:prstGeom>
        </p:spPr>
      </p:pic>
      <p:sp>
        <p:nvSpPr>
          <p:cNvPr id="8" name="Rett linje 7">
            <a:extLst>
              <a:ext uri="{FF2B5EF4-FFF2-40B4-BE49-F238E27FC236}">
                <a16:creationId xmlns:a16="http://schemas.microsoft.com/office/drawing/2014/main" id="{191A5290-0605-4758-87EF-BCE7D1D39E9B}"/>
              </a:ext>
            </a:extLst>
          </p:cNvPr>
          <p:cNvSpPr/>
          <p:nvPr/>
        </p:nvSpPr>
        <p:spPr>
          <a:xfrm>
            <a:off x="1463041" y="1463040"/>
            <a:ext cx="2646946" cy="0"/>
          </a:xfrm>
          <a:prstGeom prst="line">
            <a:avLst/>
          </a:prstGeom>
          <a:solidFill>
            <a:srgbClr val="00F900">
              <a:alpha val="5000"/>
            </a:srgbClr>
          </a:solidFill>
          <a:ln w="317500">
            <a:solidFill>
              <a:srgbClr val="00F900">
                <a:alpha val="49693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F90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7EBB380-298C-D07A-773E-A1FC0F7978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22" t="20734" r="4079" b="64447"/>
          <a:stretch/>
        </p:blipFill>
        <p:spPr>
          <a:xfrm>
            <a:off x="208123" y="1842058"/>
            <a:ext cx="5244614" cy="5517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D82838-015F-E327-96D0-17C8A8C3A9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22" t="36362" r="4079" b="50633"/>
          <a:stretch/>
        </p:blipFill>
        <p:spPr>
          <a:xfrm>
            <a:off x="208123" y="2391222"/>
            <a:ext cx="5244614" cy="48416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DB2CC04-FE5D-1389-7053-ABF467DC7E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22" t="48174" r="4079" b="36574"/>
          <a:stretch/>
        </p:blipFill>
        <p:spPr>
          <a:xfrm>
            <a:off x="208123" y="2848647"/>
            <a:ext cx="5244614" cy="5678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C0BD7EA-775F-B23B-7D02-A8D17403E2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22" t="63426" r="4079" b="17686"/>
          <a:stretch/>
        </p:blipFill>
        <p:spPr>
          <a:xfrm>
            <a:off x="208123" y="3407480"/>
            <a:ext cx="5244614" cy="703194"/>
          </a:xfrm>
          <a:prstGeom prst="rect">
            <a:avLst/>
          </a:prstGeom>
        </p:spPr>
      </p:pic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DC745248-F246-6D34-66A0-451A35B0A084}"/>
              </a:ext>
            </a:extLst>
          </p:cNvPr>
          <p:cNvSpPr/>
          <p:nvPr/>
        </p:nvSpPr>
        <p:spPr>
          <a:xfrm>
            <a:off x="1463041" y="3743706"/>
            <a:ext cx="1010653" cy="2"/>
          </a:xfrm>
          <a:prstGeom prst="line">
            <a:avLst/>
          </a:prstGeom>
          <a:solidFill>
            <a:srgbClr val="FF40FF">
              <a:alpha val="5000"/>
            </a:srgbClr>
          </a:solidFill>
          <a:ln w="317500">
            <a:solidFill>
              <a:srgbClr val="FF4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fr-FR" dirty="0">
              <a:solidFill>
                <a:srgbClr val="FF40FF"/>
              </a:solidFill>
            </a:endParaRPr>
          </a:p>
        </p:txBody>
      </p:sp>
      <p:sp>
        <p:nvSpPr>
          <p:cNvPr id="32" name="Straight Connector 31">
            <a:extLst>
              <a:ext uri="{FF2B5EF4-FFF2-40B4-BE49-F238E27FC236}">
                <a16:creationId xmlns:a16="http://schemas.microsoft.com/office/drawing/2014/main" id="{F158DBC7-9636-40A9-AA18-A7FB903A1696}"/>
              </a:ext>
            </a:extLst>
          </p:cNvPr>
          <p:cNvSpPr/>
          <p:nvPr/>
        </p:nvSpPr>
        <p:spPr>
          <a:xfrm>
            <a:off x="1463041" y="3108440"/>
            <a:ext cx="1318679" cy="6014"/>
          </a:xfrm>
          <a:prstGeom prst="line">
            <a:avLst/>
          </a:prstGeom>
          <a:solidFill>
            <a:srgbClr val="EF0C4D">
              <a:alpha val="5000"/>
            </a:srgbClr>
          </a:solidFill>
          <a:ln w="317500">
            <a:solidFill>
              <a:srgbClr val="EF0C4D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EF0C4D"/>
              </a:solidFill>
            </a:endParaRPr>
          </a:p>
        </p:txBody>
      </p:sp>
      <p:sp>
        <p:nvSpPr>
          <p:cNvPr id="33" name="Straight Connector 32">
            <a:extLst>
              <a:ext uri="{FF2B5EF4-FFF2-40B4-BE49-F238E27FC236}">
                <a16:creationId xmlns:a16="http://schemas.microsoft.com/office/drawing/2014/main" id="{58E868D1-1F41-E9AA-2A02-2259719D17DA}"/>
              </a:ext>
            </a:extLst>
          </p:cNvPr>
          <p:cNvSpPr/>
          <p:nvPr/>
        </p:nvSpPr>
        <p:spPr>
          <a:xfrm flipV="1">
            <a:off x="2375838" y="2609114"/>
            <a:ext cx="752374" cy="1"/>
          </a:xfrm>
          <a:prstGeom prst="line">
            <a:avLst/>
          </a:prstGeom>
          <a:solidFill>
            <a:srgbClr val="EF0C4D">
              <a:alpha val="5000"/>
            </a:srgbClr>
          </a:solidFill>
          <a:ln w="317500">
            <a:solidFill>
              <a:srgbClr val="EF0C4D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EF0C4D"/>
              </a:solidFill>
            </a:endParaRPr>
          </a:p>
        </p:txBody>
      </p:sp>
      <p:sp>
        <p:nvSpPr>
          <p:cNvPr id="34" name="直線コネクタ 12">
            <a:extLst>
              <a:ext uri="{FF2B5EF4-FFF2-40B4-BE49-F238E27FC236}">
                <a16:creationId xmlns:a16="http://schemas.microsoft.com/office/drawing/2014/main" id="{8A4F9325-72A5-578B-B086-843C3B330F66}"/>
              </a:ext>
            </a:extLst>
          </p:cNvPr>
          <p:cNvSpPr/>
          <p:nvPr/>
        </p:nvSpPr>
        <p:spPr>
          <a:xfrm>
            <a:off x="1354895" y="2600104"/>
            <a:ext cx="914400" cy="0"/>
          </a:xfrm>
          <a:prstGeom prst="line">
            <a:avLst/>
          </a:prstGeom>
          <a:solidFill>
            <a:srgbClr val="FFFC00">
              <a:alpha val="5000"/>
            </a:srgbClr>
          </a:solidFill>
          <a:ln w="317500">
            <a:solidFill>
              <a:srgbClr val="FFFC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FFFC00"/>
              </a:solidFill>
            </a:endParaRPr>
          </a:p>
        </p:txBody>
      </p:sp>
      <p:sp>
        <p:nvSpPr>
          <p:cNvPr id="35" name="直線コネクタ 12">
            <a:extLst>
              <a:ext uri="{FF2B5EF4-FFF2-40B4-BE49-F238E27FC236}">
                <a16:creationId xmlns:a16="http://schemas.microsoft.com/office/drawing/2014/main" id="{635B5CAF-E27E-D798-086D-9634EBD88371}"/>
              </a:ext>
            </a:extLst>
          </p:cNvPr>
          <p:cNvSpPr/>
          <p:nvPr/>
        </p:nvSpPr>
        <p:spPr>
          <a:xfrm>
            <a:off x="2858040" y="2113740"/>
            <a:ext cx="914400" cy="0"/>
          </a:xfrm>
          <a:prstGeom prst="line">
            <a:avLst/>
          </a:prstGeom>
          <a:solidFill>
            <a:srgbClr val="FFFC00">
              <a:alpha val="5000"/>
            </a:srgbClr>
          </a:solidFill>
          <a:ln w="317500">
            <a:solidFill>
              <a:srgbClr val="FFFC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FFFC00"/>
              </a:solidFill>
            </a:endParaRPr>
          </a:p>
        </p:txBody>
      </p:sp>
      <p:sp>
        <p:nvSpPr>
          <p:cNvPr id="36" name="直線コネクタ 10">
            <a:extLst>
              <a:ext uri="{FF2B5EF4-FFF2-40B4-BE49-F238E27FC236}">
                <a16:creationId xmlns:a16="http://schemas.microsoft.com/office/drawing/2014/main" id="{1C6F35E1-C33A-0CE4-1808-65D6EA866369}"/>
              </a:ext>
            </a:extLst>
          </p:cNvPr>
          <p:cNvSpPr/>
          <p:nvPr/>
        </p:nvSpPr>
        <p:spPr>
          <a:xfrm>
            <a:off x="1463041" y="2109778"/>
            <a:ext cx="1318660" cy="1"/>
          </a:xfrm>
          <a:prstGeom prst="line">
            <a:avLst/>
          </a:prstGeom>
          <a:solidFill>
            <a:srgbClr val="00F900">
              <a:alpha val="5000"/>
            </a:srgbClr>
          </a:solidFill>
          <a:ln w="317500">
            <a:solidFill>
              <a:srgbClr val="00F9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F900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7EBB380-298C-D07A-773E-A1FC0F7978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22" t="81246" r="4079" b="3692"/>
          <a:stretch/>
        </p:blipFill>
        <p:spPr>
          <a:xfrm>
            <a:off x="208123" y="4039833"/>
            <a:ext cx="5244614" cy="560770"/>
          </a:xfrm>
          <a:prstGeom prst="rect">
            <a:avLst/>
          </a:prstGeom>
        </p:spPr>
      </p:pic>
      <p:sp>
        <p:nvSpPr>
          <p:cNvPr id="38" name="Subtitle 2">
            <a:extLst>
              <a:ext uri="{FF2B5EF4-FFF2-40B4-BE49-F238E27FC236}">
                <a16:creationId xmlns:a16="http://schemas.microsoft.com/office/drawing/2014/main" id="{335E08E0-84DE-0F60-C70E-36C6F9BA9D5B}"/>
              </a:ext>
            </a:extLst>
          </p:cNvPr>
          <p:cNvSpPr txBox="1">
            <a:spLocks/>
          </p:cNvSpPr>
          <p:nvPr/>
        </p:nvSpPr>
        <p:spPr>
          <a:xfrm>
            <a:off x="-57224" y="37799"/>
            <a:ext cx="3425916" cy="113105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Bacteria </a:t>
            </a:r>
            <a:r>
              <a:rPr lang="en-US" dirty="0">
                <a:highlight>
                  <a:srgbClr val="00FF00"/>
                </a:highlight>
              </a:rPr>
              <a:t>consume</a:t>
            </a:r>
            <a:r>
              <a:rPr lang="en-US" dirty="0"/>
              <a:t> resources</a:t>
            </a:r>
          </a:p>
          <a:p>
            <a:r>
              <a:rPr lang="en-US" dirty="0"/>
              <a:t>Bacteria become </a:t>
            </a:r>
            <a:r>
              <a:rPr lang="en-US" dirty="0">
                <a:highlight>
                  <a:srgbClr val="FFFF00"/>
                </a:highlight>
              </a:rPr>
              <a:t>infected</a:t>
            </a:r>
          </a:p>
          <a:p>
            <a:r>
              <a:rPr lang="en-US" dirty="0"/>
              <a:t>Bacteria go through an </a:t>
            </a:r>
            <a:r>
              <a:rPr lang="en-US" dirty="0">
                <a:highlight>
                  <a:srgbClr val="FF0000"/>
                </a:highlight>
              </a:rPr>
              <a:t>infection process</a:t>
            </a:r>
            <a:endParaRPr lang="en-US" dirty="0">
              <a:highlight>
                <a:srgbClr val="00FFFF"/>
              </a:highlight>
            </a:endParaRPr>
          </a:p>
          <a:p>
            <a:r>
              <a:rPr lang="en-US" dirty="0"/>
              <a:t>Bacteria </a:t>
            </a:r>
            <a:r>
              <a:rPr lang="en-US" dirty="0">
                <a:highlight>
                  <a:srgbClr val="FF00FF"/>
                </a:highlight>
              </a:rPr>
              <a:t>release</a:t>
            </a:r>
            <a:r>
              <a:rPr lang="en-US" dirty="0"/>
              <a:t> phages</a:t>
            </a:r>
          </a:p>
          <a:p>
            <a:r>
              <a:rPr lang="en-US" dirty="0"/>
              <a:t>Phages </a:t>
            </a:r>
            <a:r>
              <a:rPr lang="en-US" dirty="0">
                <a:highlight>
                  <a:srgbClr val="00FFFF"/>
                </a:highlight>
              </a:rPr>
              <a:t>adsorb</a:t>
            </a:r>
            <a:r>
              <a:rPr lang="en-US" dirty="0"/>
              <a:t> to bacteria</a:t>
            </a:r>
          </a:p>
        </p:txBody>
      </p:sp>
      <p:sp>
        <p:nvSpPr>
          <p:cNvPr id="9" name="Rechte verbindingslijn 8">
            <a:extLst>
              <a:ext uri="{FF2B5EF4-FFF2-40B4-BE49-F238E27FC236}">
                <a16:creationId xmlns:a16="http://schemas.microsoft.com/office/drawing/2014/main" id="{C50EA657-848F-4541-9D80-5F295D26154E}"/>
              </a:ext>
            </a:extLst>
          </p:cNvPr>
          <p:cNvSpPr/>
          <p:nvPr/>
        </p:nvSpPr>
        <p:spPr>
          <a:xfrm>
            <a:off x="2634712" y="3714933"/>
            <a:ext cx="1790054" cy="2"/>
          </a:xfrm>
          <a:prstGeom prst="line">
            <a:avLst/>
          </a:prstGeom>
          <a:solidFill>
            <a:srgbClr val="0069AF">
              <a:alpha val="5000"/>
            </a:srgbClr>
          </a:solidFill>
          <a:ln w="3175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nl-NL" dirty="0">
              <a:solidFill>
                <a:srgbClr val="0069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67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>
          <a:extLst>
            <a:ext uri="{FF2B5EF4-FFF2-40B4-BE49-F238E27FC236}">
              <a16:creationId xmlns:a16="http://schemas.microsoft.com/office/drawing/2014/main" id="{AE5AAF56-01BD-1E42-8B8C-81F128B0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>
            <a:extLst>
              <a:ext uri="{FF2B5EF4-FFF2-40B4-BE49-F238E27FC236}">
                <a16:creationId xmlns:a16="http://schemas.microsoft.com/office/drawing/2014/main" id="{23AED767-E02D-6FA1-85F7-D8DD118B4A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4676538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DASHBOARD</a:t>
            </a:r>
          </a:p>
        </p:txBody>
      </p:sp>
      <p:sp>
        <p:nvSpPr>
          <p:cNvPr id="421" name="Google Shape;421;p57">
            <a:extLst>
              <a:ext uri="{FF2B5EF4-FFF2-40B4-BE49-F238E27FC236}">
                <a16:creationId xmlns:a16="http://schemas.microsoft.com/office/drawing/2014/main" id="{EFEDFE23-3810-92E8-C52B-439657E4EBA4}"/>
              </a:ext>
            </a:extLst>
          </p:cNvPr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57">
            <a:extLst>
              <a:ext uri="{FF2B5EF4-FFF2-40B4-BE49-F238E27FC236}">
                <a16:creationId xmlns:a16="http://schemas.microsoft.com/office/drawing/2014/main" id="{FAD36699-F89E-57B1-1303-470A2340640D}"/>
              </a:ext>
            </a:extLst>
          </p:cNvPr>
          <p:cNvSpPr/>
          <p:nvPr/>
        </p:nvSpPr>
        <p:spPr>
          <a:xfrm rot="-5400000">
            <a:off x="575975" y="436524"/>
            <a:ext cx="1484400" cy="148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E60D2-5247-A4DC-CCED-E83500EA9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A cartoon of a cell&#10;&#10;AI-generated content may be incorrect.">
            <a:extLst>
              <a:ext uri="{FF2B5EF4-FFF2-40B4-BE49-F238E27FC236}">
                <a16:creationId xmlns:a16="http://schemas.microsoft.com/office/drawing/2014/main" id="{2333B8A0-1C67-6BF9-958C-01C15EBBB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904" y="3553475"/>
            <a:ext cx="457200" cy="584200"/>
          </a:xfrm>
          <a:prstGeom prst="rect">
            <a:avLst/>
          </a:prstGeom>
        </p:spPr>
      </p:pic>
      <p:pic>
        <p:nvPicPr>
          <p:cNvPr id="7" name="Picture 6" descr="A pink and blue diamond shaped object&#10;&#10;AI-generated content may be incorrect.">
            <a:extLst>
              <a:ext uri="{FF2B5EF4-FFF2-40B4-BE49-F238E27FC236}">
                <a16:creationId xmlns:a16="http://schemas.microsoft.com/office/drawing/2014/main" id="{17C1F62D-00DB-3806-54F1-297582C9D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20242">
            <a:off x="1875497" y="4325856"/>
            <a:ext cx="457200" cy="584200"/>
          </a:xfrm>
          <a:prstGeom prst="rect">
            <a:avLst/>
          </a:prstGeom>
        </p:spPr>
      </p:pic>
      <p:pic>
        <p:nvPicPr>
          <p:cNvPr id="9" name="Picture 8" descr="A pink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DFEEA1DD-25A5-EE04-35A3-E3C82F459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6939">
            <a:off x="6611847" y="2335877"/>
            <a:ext cx="457200" cy="584200"/>
          </a:xfrm>
          <a:prstGeom prst="rect">
            <a:avLst/>
          </a:prstGeom>
        </p:spPr>
      </p:pic>
      <p:pic>
        <p:nvPicPr>
          <p:cNvPr id="11" name="Picture 10" descr="A purple virus with black lines&#10;&#10;AI-generated content may be incorrect.">
            <a:extLst>
              <a:ext uri="{FF2B5EF4-FFF2-40B4-BE49-F238E27FC236}">
                <a16:creationId xmlns:a16="http://schemas.microsoft.com/office/drawing/2014/main" id="{89F43BE1-A5CE-EDB5-2222-BB882CF4B5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89558">
            <a:off x="7621159" y="512182"/>
            <a:ext cx="457200" cy="584200"/>
          </a:xfrm>
          <a:prstGeom prst="rect">
            <a:avLst/>
          </a:prstGeom>
        </p:spPr>
      </p:pic>
      <p:pic>
        <p:nvPicPr>
          <p:cNvPr id="13" name="Picture 12" descr="A green object with purple dots&#10;&#10;AI-generated content may be incorrect.">
            <a:extLst>
              <a:ext uri="{FF2B5EF4-FFF2-40B4-BE49-F238E27FC236}">
                <a16:creationId xmlns:a16="http://schemas.microsoft.com/office/drawing/2014/main" id="{E61649D1-D855-8E6A-5257-6235757D79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281128">
            <a:off x="6781678" y="3867616"/>
            <a:ext cx="457200" cy="584200"/>
          </a:xfrm>
          <a:prstGeom prst="rect">
            <a:avLst/>
          </a:prstGeom>
        </p:spPr>
      </p:pic>
      <p:pic>
        <p:nvPicPr>
          <p:cNvPr id="15" name="Picture 14" descr="A green and yellow oval object with orange border&#10;&#10;AI-generated content may be incorrect.">
            <a:extLst>
              <a:ext uri="{FF2B5EF4-FFF2-40B4-BE49-F238E27FC236}">
                <a16:creationId xmlns:a16="http://schemas.microsoft.com/office/drawing/2014/main" id="{09472807-3E6C-2418-EF76-00D5658DF5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6898" y="512182"/>
            <a:ext cx="457200" cy="584200"/>
          </a:xfrm>
          <a:prstGeom prst="rect">
            <a:avLst/>
          </a:prstGeom>
        </p:spPr>
      </p:pic>
      <p:pic>
        <p:nvPicPr>
          <p:cNvPr id="17" name="Picture 16" descr="A blue and black cell&#10;&#10;AI-generated content may be incorrect.">
            <a:extLst>
              <a:ext uri="{FF2B5EF4-FFF2-40B4-BE49-F238E27FC236}">
                <a16:creationId xmlns:a16="http://schemas.microsoft.com/office/drawing/2014/main" id="{BA093A55-A8F8-3CD4-27BA-C81F64D6C6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487978">
            <a:off x="4170227" y="1237267"/>
            <a:ext cx="457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6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C89AC-F199-F62A-8A7B-AD3381757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4959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Simulation Flowchart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E368E-2888-58A9-97B0-051AF68C5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461" y="822290"/>
            <a:ext cx="2551078" cy="42339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2395-A6BE-5590-73BD-928DBE2B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693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A3D-2A36-4D0D-370A-27C3D8E9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5FB01-67A9-7150-C18C-D82D83973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961" y="1118927"/>
            <a:ext cx="3078020" cy="38518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BD0278-09FA-7F55-6EF8-C29941230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2" y="3224018"/>
            <a:ext cx="2361033" cy="15432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554092-1D72-F560-7CD4-DF8949D7F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832" y="520567"/>
            <a:ext cx="2006745" cy="757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1ABD04-82AF-B269-1EB8-E73A704D8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119" y="871043"/>
            <a:ext cx="1652036" cy="7652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73CDE2-2926-6E90-8F6A-FC2CDC2DD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13" y="520567"/>
            <a:ext cx="1702805" cy="7887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140490-1D69-246D-BC09-4DD73B1A1E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00" y="868680"/>
            <a:ext cx="1702805" cy="788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5639DE-9DC9-1DF9-51C7-CA41209F6E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0287" y="1216793"/>
            <a:ext cx="1702805" cy="7887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D4A564-1978-5DCC-57FC-9CD5DC297A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769" y="3506912"/>
            <a:ext cx="2016356" cy="15432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AAD872-D97C-588A-0389-83282ABE3A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167" y="2117804"/>
            <a:ext cx="1898309" cy="8793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2846E7-791F-CC46-F301-620FCA0B82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618" y="2515336"/>
            <a:ext cx="1898309" cy="8793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C48E4A0-D5A5-9E3D-3174-2C7A2B1D28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2832" y="2117804"/>
            <a:ext cx="2749759" cy="8793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F6D98-2CC1-5CD8-D3A7-E982428A1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013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1D5BD-6439-7238-35E1-28123E91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5DB3-3EEE-26B7-1F0F-82EECE7D8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08276"/>
            <a:ext cx="7704000" cy="572700"/>
          </a:xfrm>
        </p:spPr>
        <p:txBody>
          <a:bodyPr/>
          <a:lstStyle/>
          <a:p>
            <a:r>
              <a:rPr lang="en-US" dirty="0"/>
              <a:t>Running the Framework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1B602-5607-0EA0-71C9-4AA5811FD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4" y="792712"/>
            <a:ext cx="5201914" cy="38784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C572B3-E77D-60EC-9B2E-59EF6FBCB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438" y="1171340"/>
            <a:ext cx="3909562" cy="3229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761A57-D325-5C57-929B-F93C58727739}"/>
              </a:ext>
            </a:extLst>
          </p:cNvPr>
          <p:cNvSpPr txBox="1"/>
          <p:nvPr/>
        </p:nvSpPr>
        <p:spPr>
          <a:xfrm>
            <a:off x="5313346" y="4345325"/>
            <a:ext cx="35157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fully automated, “manually” enter data</a:t>
            </a:r>
          </a:p>
          <a:p>
            <a:r>
              <a:rPr lang="en-US" dirty="0"/>
              <a:t>Low-code, boilerplate-like code</a:t>
            </a:r>
          </a:p>
          <a:p>
            <a:r>
              <a:rPr lang="en-US" dirty="0"/>
              <a:t>ODE code implementation</a:t>
            </a:r>
          </a:p>
        </p:txBody>
      </p:sp>
      <p:pic>
        <p:nvPicPr>
          <p:cNvPr id="7" name="Picture 6" descr="A close up of a logo&#10;&#10;AI-generated content may be incorrect.">
            <a:extLst>
              <a:ext uri="{FF2B5EF4-FFF2-40B4-BE49-F238E27FC236}">
                <a16:creationId xmlns:a16="http://schemas.microsoft.com/office/drawing/2014/main" id="{56DD873C-EAE0-1BD6-B7C2-3EB4F39D7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4000" y="450090"/>
            <a:ext cx="457200" cy="584200"/>
          </a:xfrm>
          <a:prstGeom prst="rect">
            <a:avLst/>
          </a:prstGeom>
        </p:spPr>
      </p:pic>
      <p:pic>
        <p:nvPicPr>
          <p:cNvPr id="11" name="Picture 10" descr="A pink and white virus with black lines&#10;&#10;AI-generated content may be incorrect.">
            <a:extLst>
              <a:ext uri="{FF2B5EF4-FFF2-40B4-BE49-F238E27FC236}">
                <a16:creationId xmlns:a16="http://schemas.microsoft.com/office/drawing/2014/main" id="{B27B8F27-851A-D513-44F6-28F1E48E5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8404">
            <a:off x="7269972" y="94761"/>
            <a:ext cx="457200" cy="584200"/>
          </a:xfrm>
          <a:prstGeom prst="rect">
            <a:avLst/>
          </a:prstGeom>
        </p:spPr>
      </p:pic>
      <p:pic>
        <p:nvPicPr>
          <p:cNvPr id="13" name="Picture 12" descr="A purple object with black background&#10;&#10;AI-generated content may be incorrect.">
            <a:extLst>
              <a:ext uri="{FF2B5EF4-FFF2-40B4-BE49-F238E27FC236}">
                <a16:creationId xmlns:a16="http://schemas.microsoft.com/office/drawing/2014/main" id="{64E00B5A-2795-6DF2-F323-CF4718B40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325381">
            <a:off x="4267199" y="4496320"/>
            <a:ext cx="457200" cy="584200"/>
          </a:xfrm>
          <a:prstGeom prst="rect">
            <a:avLst/>
          </a:prstGeom>
        </p:spPr>
      </p:pic>
      <p:pic>
        <p:nvPicPr>
          <p:cNvPr id="15" name="Picture 14" descr="A green object with purple dots&#10;&#10;AI-generated content may be incorrect.">
            <a:extLst>
              <a:ext uri="{FF2B5EF4-FFF2-40B4-BE49-F238E27FC236}">
                <a16:creationId xmlns:a16="http://schemas.microsoft.com/office/drawing/2014/main" id="{6E39F306-29CE-0DEC-9D63-0EC5FB8F1A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83524">
            <a:off x="979714" y="142312"/>
            <a:ext cx="457200" cy="584200"/>
          </a:xfrm>
          <a:prstGeom prst="rect">
            <a:avLst/>
          </a:prstGeom>
        </p:spPr>
      </p:pic>
      <p:pic>
        <p:nvPicPr>
          <p:cNvPr id="17" name="Picture 16" descr="A red bacteria with black background&#10;&#10;AI-generated content may be incorrect.">
            <a:extLst>
              <a:ext uri="{FF2B5EF4-FFF2-40B4-BE49-F238E27FC236}">
                <a16:creationId xmlns:a16="http://schemas.microsoft.com/office/drawing/2014/main" id="{AC70EA9B-8E45-F135-600D-086100B266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317342">
            <a:off x="4346931" y="959794"/>
            <a:ext cx="457200" cy="5842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1D6495B-F476-32F9-C78B-8C6CEAB04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790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C7FCD-5400-D9FF-0869-D57E5B2D6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3D61-2A70-C02A-5B18-8CD40AC9E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97197"/>
            <a:ext cx="7704000" cy="572700"/>
          </a:xfrm>
        </p:spPr>
        <p:txBody>
          <a:bodyPr/>
          <a:lstStyle/>
          <a:p>
            <a:r>
              <a:rPr lang="en-US" dirty="0"/>
              <a:t>ODE Code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1E842-250C-1798-DC89-D3AA9812C5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09" b="82393"/>
          <a:stretch/>
        </p:blipFill>
        <p:spPr>
          <a:xfrm>
            <a:off x="41328" y="769897"/>
            <a:ext cx="9025193" cy="19566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A884A4-1813-8549-829A-1AAE454521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77634" r="32824" b="1713"/>
          <a:stretch/>
        </p:blipFill>
        <p:spPr>
          <a:xfrm>
            <a:off x="41329" y="2867329"/>
            <a:ext cx="6166495" cy="231336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5A82AF-0019-4AE5-DF46-75ED70B2E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738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2B5A0-C842-0335-0DCA-9A9F17A22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53F7-134A-1934-2FC5-D6EF115F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– Plot Basic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CFDAF-8CFB-B578-4120-458B6734C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687" y="1017725"/>
            <a:ext cx="6158625" cy="38161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41E1B-5F69-A6EE-C12D-C914136D5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118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0C2B6-502B-E2B3-2F4E-8C8624E01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507B2-BC65-11E9-7D80-98D3B217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176" y="277641"/>
            <a:ext cx="5465647" cy="572700"/>
          </a:xfrm>
        </p:spPr>
        <p:txBody>
          <a:bodyPr/>
          <a:lstStyle/>
          <a:p>
            <a:r>
              <a:rPr lang="en-US" dirty="0"/>
              <a:t>Dashboard - Interactivity</a:t>
            </a:r>
          </a:p>
        </p:txBody>
      </p:sp>
      <p:sp>
        <p:nvSpPr>
          <p:cNvPr id="11" name="Google Shape;434;p59">
            <a:extLst>
              <a:ext uri="{FF2B5EF4-FFF2-40B4-BE49-F238E27FC236}">
                <a16:creationId xmlns:a16="http://schemas.microsoft.com/office/drawing/2014/main" id="{14E87C02-1D59-4A15-AF67-1A78484705E7}"/>
              </a:ext>
            </a:extLst>
          </p:cNvPr>
          <p:cNvSpPr txBox="1">
            <a:spLocks/>
          </p:cNvSpPr>
          <p:nvPr/>
        </p:nvSpPr>
        <p:spPr>
          <a:xfrm>
            <a:off x="-3" y="2440207"/>
            <a:ext cx="9144001" cy="21535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200" dirty="0">
                <a:latin typeface="Montserrat" pitchFamily="2" charset="77"/>
              </a:rPr>
              <a:t>Selectable dropdowns</a:t>
            </a:r>
          </a:p>
          <a:p>
            <a:pPr algn="ctr"/>
            <a:r>
              <a:rPr lang="en-US" sz="2200" dirty="0">
                <a:latin typeface="Montserrat" pitchFamily="2" charset="77"/>
              </a:rPr>
              <a:t>Change axis-scale</a:t>
            </a:r>
          </a:p>
          <a:p>
            <a:pPr algn="ctr"/>
            <a:r>
              <a:rPr lang="en-US" sz="2200" dirty="0">
                <a:latin typeface="Montserrat" pitchFamily="2" charset="77"/>
              </a:rPr>
              <a:t>Run Serial Transfer in Advanced Analysis </a:t>
            </a:r>
          </a:p>
          <a:p>
            <a:pPr algn="ctr"/>
            <a:r>
              <a:rPr lang="en-US" sz="2200" dirty="0">
                <a:latin typeface="Montserrat" pitchFamily="2" charset="77"/>
              </a:rPr>
              <a:t>Change parameter values and settings </a:t>
            </a:r>
          </a:p>
          <a:p>
            <a:pPr algn="ctr"/>
            <a:r>
              <a:rPr lang="en-US" sz="2200" dirty="0">
                <a:latin typeface="Montserrat" pitchFamily="2" charset="77"/>
              </a:rPr>
              <a:t>Decide specific parameter values or range of values</a:t>
            </a:r>
          </a:p>
          <a:p>
            <a:pPr algn="ctr"/>
            <a:r>
              <a:rPr lang="en-US" sz="2200" dirty="0">
                <a:latin typeface="Montserrat" pitchFamily="2" charset="77"/>
              </a:rPr>
              <a:t>Every graph element is </a:t>
            </a:r>
            <a:r>
              <a:rPr lang="en-US" sz="2200" dirty="0" err="1">
                <a:latin typeface="Montserrat" pitchFamily="2" charset="77"/>
              </a:rPr>
              <a:t>hoverable</a:t>
            </a:r>
            <a:r>
              <a:rPr lang="en-US" sz="2200" dirty="0">
                <a:latin typeface="Montserrat" pitchFamily="2" charset="77"/>
              </a:rPr>
              <a:t> – displays parameter condition, compare values</a:t>
            </a:r>
          </a:p>
        </p:txBody>
      </p:sp>
      <p:sp>
        <p:nvSpPr>
          <p:cNvPr id="5" name="Google Shape;434;p59">
            <a:extLst>
              <a:ext uri="{FF2B5EF4-FFF2-40B4-BE49-F238E27FC236}">
                <a16:creationId xmlns:a16="http://schemas.microsoft.com/office/drawing/2014/main" id="{9A55005D-96E6-663B-3864-D9A4EBD9F80F}"/>
              </a:ext>
            </a:extLst>
          </p:cNvPr>
          <p:cNvSpPr txBox="1">
            <a:spLocks/>
          </p:cNvSpPr>
          <p:nvPr/>
        </p:nvSpPr>
        <p:spPr>
          <a:xfrm>
            <a:off x="-3" y="1345285"/>
            <a:ext cx="9144001" cy="477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atin typeface="Montserrat" pitchFamily="2" charset="77"/>
              </a:rPr>
              <a:t>Interaction is </a:t>
            </a:r>
            <a:r>
              <a:rPr lang="en-US" sz="2400" b="1" dirty="0">
                <a:latin typeface="Montserrat" pitchFamily="2" charset="77"/>
              </a:rPr>
              <a:t>forefront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8DB23-16A7-C7DC-4621-B94B2DAEF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3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044E3-274A-4E43-F111-C3F47796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9BA755-BEE0-ADCB-1EE8-8011378B6F0E}"/>
              </a:ext>
            </a:extLst>
          </p:cNvPr>
          <p:cNvSpPr txBox="1"/>
          <p:nvPr/>
        </p:nvSpPr>
        <p:spPr>
          <a:xfrm>
            <a:off x="0" y="359848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Montserrat" pitchFamily="2" charset="77"/>
            </a:endParaRPr>
          </a:p>
          <a:p>
            <a:r>
              <a:rPr lang="en-US" sz="2400" dirty="0">
                <a:latin typeface="Montserrat" pitchFamily="2" charset="77"/>
              </a:rPr>
              <a:t>Important role in nutrient turnover and bacteria fitness</a:t>
            </a:r>
          </a:p>
        </p:txBody>
      </p:sp>
      <p:sp>
        <p:nvSpPr>
          <p:cNvPr id="5" name="Google Shape;366;p53">
            <a:extLst>
              <a:ext uri="{FF2B5EF4-FFF2-40B4-BE49-F238E27FC236}">
                <a16:creationId xmlns:a16="http://schemas.microsoft.com/office/drawing/2014/main" id="{AF79C9E2-41B0-0B88-767D-40D1615DA2E9}"/>
              </a:ext>
            </a:extLst>
          </p:cNvPr>
          <p:cNvSpPr/>
          <p:nvPr/>
        </p:nvSpPr>
        <p:spPr>
          <a:xfrm>
            <a:off x="3545153" y="915750"/>
            <a:ext cx="2053694" cy="20534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30%</a:t>
            </a:r>
            <a:endParaRPr sz="44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563DE-1513-DA82-4A5D-739ED9EF1B04}"/>
              </a:ext>
            </a:extLst>
          </p:cNvPr>
          <p:cNvSpPr txBox="1"/>
          <p:nvPr/>
        </p:nvSpPr>
        <p:spPr>
          <a:xfrm>
            <a:off x="2283542" y="2952929"/>
            <a:ext cx="45769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ontserrat" pitchFamily="2" charset="77"/>
              </a:rPr>
              <a:t>daily marine bacteria death due to phages</a:t>
            </a:r>
          </a:p>
        </p:txBody>
      </p:sp>
    </p:spTree>
    <p:extLst>
      <p:ext uri="{BB962C8B-B14F-4D97-AF65-F5344CB8AC3E}">
        <p14:creationId xmlns:p14="http://schemas.microsoft.com/office/powerpoint/2010/main" val="1567064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C39D1-846D-728C-DE7B-2F7C6921A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AC500-701B-52D0-571B-DA230089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591"/>
            <a:ext cx="9144000" cy="572700"/>
          </a:xfrm>
        </p:spPr>
        <p:txBody>
          <a:bodyPr/>
          <a:lstStyle/>
          <a:p>
            <a:r>
              <a:rPr lang="en-US" dirty="0"/>
              <a:t>Dashboard – Edit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1089B-1240-B6BD-15A4-E929C8717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57" y="1145729"/>
            <a:ext cx="5616486" cy="36701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9583-8121-E626-441F-E2095B568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327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97A9B-1309-E03B-780D-A21D42102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Editable Sections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B702A4-22B9-F6FE-977B-5D772807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ED0BC-954F-3755-4455-C6FD84907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28" y="1017725"/>
            <a:ext cx="3107718" cy="1053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9BF609-9B34-9741-16B3-11323321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70" t="7843" r="2007"/>
          <a:stretch/>
        </p:blipFill>
        <p:spPr>
          <a:xfrm>
            <a:off x="4534807" y="4141580"/>
            <a:ext cx="3679881" cy="8050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084C25-E81D-D681-47D7-CADACBA26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28" y="2295105"/>
            <a:ext cx="3107719" cy="2789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1F50B-BAB5-88E9-70A9-94F33844E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474" y="986762"/>
            <a:ext cx="2859617" cy="304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39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EEA32-F726-B0A2-F517-AB34DF32D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D3EA-0AA7-8179-8D88-F39E17701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003" y="0"/>
            <a:ext cx="5396997" cy="5137298"/>
          </a:xfrm>
        </p:spPr>
        <p:txBody>
          <a:bodyPr anchor="ctr"/>
          <a:lstStyle/>
          <a:p>
            <a:r>
              <a:rPr lang="en-US" dirty="0"/>
              <a:t>Dashboard - Advanced Analysis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4B6B1C-FCA0-CFB0-8052-FCFDB3DAD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6215CC-4E9D-747E-960F-327F95D4D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21" y="0"/>
            <a:ext cx="32513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1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091C0-D8F9-2F2F-64A3-34EE70737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9C44-CD17-38B0-969E-79B7A0770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758" y="0"/>
            <a:ext cx="6499241" cy="1574799"/>
          </a:xfrm>
        </p:spPr>
        <p:txBody>
          <a:bodyPr anchor="ctr"/>
          <a:lstStyle/>
          <a:p>
            <a:r>
              <a:rPr lang="en-US" dirty="0"/>
              <a:t>Other Advanced Analyses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AFD2F-4CD9-0FBB-0447-8BBE430BC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08" y="0"/>
            <a:ext cx="2665466" cy="16648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989248-FA92-5C16-A599-9F8C22189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716" y="1664821"/>
            <a:ext cx="1822284" cy="3066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E12221-8A66-D4EA-8DFF-586D2068E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655" y="1664822"/>
            <a:ext cx="2385378" cy="3478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33A91-2A17-2EEE-0F93-D0A646BBA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17" y="1664823"/>
            <a:ext cx="1963137" cy="3469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A8488A-22FD-D7B0-1A23-F2FF1A89F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4269" y="1664822"/>
            <a:ext cx="2273941" cy="347867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CAFC327-01B1-28FE-AE49-892DE341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148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F9228-8BE7-5ECA-1B05-52955D525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EDFAE-D4AB-C3CF-1B9A-A6BFBCE0E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54" y="42153"/>
            <a:ext cx="5465647" cy="572700"/>
          </a:xfrm>
        </p:spPr>
        <p:txBody>
          <a:bodyPr/>
          <a:lstStyle/>
          <a:p>
            <a:r>
              <a:rPr lang="en-US" dirty="0"/>
              <a:t>Dashboard - Interactivity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6AF630-F2A3-1724-34AF-D348471E1B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06" r="19123"/>
          <a:stretch/>
        </p:blipFill>
        <p:spPr>
          <a:xfrm>
            <a:off x="3765665" y="726512"/>
            <a:ext cx="4566163" cy="3300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4BADB-EBA3-764A-A2C5-A012E0903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1" y="4026623"/>
            <a:ext cx="3822613" cy="877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F35C66-D094-B5A8-DBC4-8EA36C5704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12" t="5322" r="5481" b="7329"/>
          <a:stretch/>
        </p:blipFill>
        <p:spPr>
          <a:xfrm>
            <a:off x="124081" y="1766843"/>
            <a:ext cx="3641584" cy="174570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6245518-48EE-55FE-74A6-8DCB9F309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10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84CDF-1411-0861-881E-6448D5E52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B66A3-E36F-7460-5A6E-F47308193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54" y="42153"/>
            <a:ext cx="5465647" cy="572700"/>
          </a:xfrm>
        </p:spPr>
        <p:txBody>
          <a:bodyPr/>
          <a:lstStyle/>
          <a:p>
            <a:r>
              <a:rPr lang="en-US" dirty="0"/>
              <a:t>Other Interactivity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945C7-5DA0-5C56-6373-3B0F686036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2" r="6519"/>
          <a:stretch/>
        </p:blipFill>
        <p:spPr>
          <a:xfrm>
            <a:off x="-230282" y="671247"/>
            <a:ext cx="4942796" cy="1821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D5190-7EE6-80CA-FFC3-596E7B985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4616"/>
            <a:ext cx="7772400" cy="10765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433B35-DDA5-A3FD-2792-B4A8E3C31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514" y="3852916"/>
            <a:ext cx="2908357" cy="1290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A309B6-7657-87C2-5849-7C6582E6B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8826" y="1030513"/>
            <a:ext cx="3989007" cy="182175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5ED1616-15B3-991B-88EF-0AD21C56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219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0DFDE-D01A-6412-60F6-5E31A2F6E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10;p104">
            <a:extLst>
              <a:ext uri="{FF2B5EF4-FFF2-40B4-BE49-F238E27FC236}">
                <a16:creationId xmlns:a16="http://schemas.microsoft.com/office/drawing/2014/main" id="{E6143B26-6E1A-DBB0-7FB6-68503710998E}"/>
              </a:ext>
            </a:extLst>
          </p:cNvPr>
          <p:cNvSpPr txBox="1">
            <a:spLocks/>
          </p:cNvSpPr>
          <p:nvPr/>
        </p:nvSpPr>
        <p:spPr>
          <a:xfrm>
            <a:off x="1252728" y="923544"/>
            <a:ext cx="6656832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800" dirty="0"/>
              <a:t>Small GUI and Dashboard Demo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290FD-ECA8-B479-72DD-A28AC9C40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53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>
          <a:extLst>
            <a:ext uri="{FF2B5EF4-FFF2-40B4-BE49-F238E27FC236}">
              <a16:creationId xmlns:a16="http://schemas.microsoft.com/office/drawing/2014/main" id="{07E0D37A-59D4-23F4-3651-7DE5D6FD4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>
            <a:extLst>
              <a:ext uri="{FF2B5EF4-FFF2-40B4-BE49-F238E27FC236}">
                <a16:creationId xmlns:a16="http://schemas.microsoft.com/office/drawing/2014/main" id="{A59309F6-B1E8-32CF-6E0E-78127DE4C5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RESULTS</a:t>
            </a:r>
            <a:endParaRPr dirty="0"/>
          </a:p>
        </p:txBody>
      </p:sp>
      <p:sp>
        <p:nvSpPr>
          <p:cNvPr id="419" name="Google Shape;419;p57">
            <a:extLst>
              <a:ext uri="{FF2B5EF4-FFF2-40B4-BE49-F238E27FC236}">
                <a16:creationId xmlns:a16="http://schemas.microsoft.com/office/drawing/2014/main" id="{FE878904-3507-F1AC-41EA-7512C1EF537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20" name="Google Shape;420;p57">
            <a:extLst>
              <a:ext uri="{FF2B5EF4-FFF2-40B4-BE49-F238E27FC236}">
                <a16:creationId xmlns:a16="http://schemas.microsoft.com/office/drawing/2014/main" id="{07DD8C2B-F2A7-A735-2F67-6BA63124B31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COLORFUL PLOTS AND LINES!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57">
            <a:extLst>
              <a:ext uri="{FF2B5EF4-FFF2-40B4-BE49-F238E27FC236}">
                <a16:creationId xmlns:a16="http://schemas.microsoft.com/office/drawing/2014/main" id="{2536281A-CDB2-C244-F73E-0ECD4027B3FD}"/>
              </a:ext>
            </a:extLst>
          </p:cNvPr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57">
            <a:extLst>
              <a:ext uri="{FF2B5EF4-FFF2-40B4-BE49-F238E27FC236}">
                <a16:creationId xmlns:a16="http://schemas.microsoft.com/office/drawing/2014/main" id="{E9B15940-ADF1-AF4F-D4FC-4AD4BEBDEF6B}"/>
              </a:ext>
            </a:extLst>
          </p:cNvPr>
          <p:cNvSpPr/>
          <p:nvPr/>
        </p:nvSpPr>
        <p:spPr>
          <a:xfrm rot="-5400000">
            <a:off x="575975" y="436524"/>
            <a:ext cx="1484400" cy="148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A7435A-11BD-769B-1B6C-51D8CF049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5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F22D6396-8A14-A921-4DAF-01D74C0B0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>
            <a:hlinkClick r:id="rId3" action="ppaction://hlinksldjump"/>
            <a:extLst>
              <a:ext uri="{FF2B5EF4-FFF2-40B4-BE49-F238E27FC236}">
                <a16:creationId xmlns:a16="http://schemas.microsoft.com/office/drawing/2014/main" id="{A58BFD14-94DE-1523-E4A9-87C85FFE66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03751"/>
            <a:ext cx="236900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SOBOL</a:t>
            </a:r>
            <a:endParaRPr dirty="0"/>
          </a:p>
        </p:txBody>
      </p:sp>
      <p:sp>
        <p:nvSpPr>
          <p:cNvPr id="381" name="Google Shape;381;p55">
            <a:hlinkClick r:id="rId3" action="ppaction://hlinksldjump"/>
            <a:extLst>
              <a:ext uri="{FF2B5EF4-FFF2-40B4-BE49-F238E27FC236}">
                <a16:creationId xmlns:a16="http://schemas.microsoft.com/office/drawing/2014/main" id="{658FFD09-B662-C22D-35FA-A32FC982C11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61057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82" name="Google Shape;382;p55">
            <a:extLst>
              <a:ext uri="{FF2B5EF4-FFF2-40B4-BE49-F238E27FC236}">
                <a16:creationId xmlns:a16="http://schemas.microsoft.com/office/drawing/2014/main" id="{6A5DD040-134A-1909-6A1B-3C919228A8B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1790276"/>
            <a:ext cx="2550601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PARAMETER SENSITIVITY</a:t>
            </a:r>
            <a:endParaRPr dirty="0"/>
          </a:p>
        </p:txBody>
      </p:sp>
      <p:sp>
        <p:nvSpPr>
          <p:cNvPr id="383" name="Google Shape;383;p55">
            <a:hlinkClick r:id="" action="ppaction://noaction"/>
            <a:extLst>
              <a:ext uri="{FF2B5EF4-FFF2-40B4-BE49-F238E27FC236}">
                <a16:creationId xmlns:a16="http://schemas.microsoft.com/office/drawing/2014/main" id="{7F940387-E03E-A201-87EC-305B1153CBE3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296700" y="1195146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INITIAL VALUE ANALYSIS</a:t>
            </a:r>
            <a:endParaRPr dirty="0"/>
          </a:p>
        </p:txBody>
      </p:sp>
      <p:sp>
        <p:nvSpPr>
          <p:cNvPr id="384" name="Google Shape;384;p55">
            <a:hlinkClick r:id="" action="ppaction://noaction"/>
            <a:extLst>
              <a:ext uri="{FF2B5EF4-FFF2-40B4-BE49-F238E27FC236}">
                <a16:creationId xmlns:a16="http://schemas.microsoft.com/office/drawing/2014/main" id="{B40FEB15-CD57-25C1-52C2-A61E85463534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296700" y="60197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85" name="Google Shape;385;p55">
            <a:extLst>
              <a:ext uri="{FF2B5EF4-FFF2-40B4-BE49-F238E27FC236}">
                <a16:creationId xmlns:a16="http://schemas.microsoft.com/office/drawing/2014/main" id="{6C175A3D-707D-5348-7237-1A9492B051C5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296700" y="1781671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CHANGING VALUES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GRAPH BEHAVIOR</a:t>
            </a:r>
            <a:endParaRPr dirty="0"/>
          </a:p>
        </p:txBody>
      </p:sp>
      <p:sp>
        <p:nvSpPr>
          <p:cNvPr id="386" name="Google Shape;386;p55">
            <a:hlinkClick r:id="" action="ppaction://noaction"/>
            <a:extLst>
              <a:ext uri="{FF2B5EF4-FFF2-40B4-BE49-F238E27FC236}">
                <a16:creationId xmlns:a16="http://schemas.microsoft.com/office/drawing/2014/main" id="{765995E0-1BDE-7DB6-4D7A-D7830ECA7742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3296700" y="3420655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3x2x3 MODEL</a:t>
            </a:r>
            <a:endParaRPr dirty="0"/>
          </a:p>
        </p:txBody>
      </p:sp>
      <p:sp>
        <p:nvSpPr>
          <p:cNvPr id="387" name="Google Shape;387;p55">
            <a:hlinkClick r:id="" action="ppaction://noaction"/>
            <a:extLst>
              <a:ext uri="{FF2B5EF4-FFF2-40B4-BE49-F238E27FC236}">
                <a16:creationId xmlns:a16="http://schemas.microsoft.com/office/drawing/2014/main" id="{87165D82-C4F3-6BAF-1ADA-A759BADA40C7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3296700" y="282748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88" name="Google Shape;388;p55">
            <a:extLst>
              <a:ext uri="{FF2B5EF4-FFF2-40B4-BE49-F238E27FC236}">
                <a16:creationId xmlns:a16="http://schemas.microsoft.com/office/drawing/2014/main" id="{03EAB82A-5801-600D-4FA8-D9705DC047DE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296700" y="4007180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COMPARING BEHAVIOR</a:t>
            </a:r>
            <a:endParaRPr dirty="0"/>
          </a:p>
        </p:txBody>
      </p:sp>
      <p:sp>
        <p:nvSpPr>
          <p:cNvPr id="389" name="Google Shape;389;p55">
            <a:hlinkClick r:id="" action="ppaction://noaction"/>
            <a:extLst>
              <a:ext uri="{FF2B5EF4-FFF2-40B4-BE49-F238E27FC236}">
                <a16:creationId xmlns:a16="http://schemas.microsoft.com/office/drawing/2014/main" id="{3FF9F610-EDD1-B551-5EF6-91C6F0348F91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5980500" y="3420655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20x20x10 Model</a:t>
            </a:r>
            <a:endParaRPr dirty="0"/>
          </a:p>
        </p:txBody>
      </p:sp>
      <p:sp>
        <p:nvSpPr>
          <p:cNvPr id="390" name="Google Shape;390;p55">
            <a:hlinkClick r:id="" action="ppaction://noaction"/>
            <a:extLst>
              <a:ext uri="{FF2B5EF4-FFF2-40B4-BE49-F238E27FC236}">
                <a16:creationId xmlns:a16="http://schemas.microsoft.com/office/drawing/2014/main" id="{FF8BA3FF-D28C-2001-EFD3-0EBA250630FD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5980500" y="282748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91" name="Google Shape;391;p55">
            <a:extLst>
              <a:ext uri="{FF2B5EF4-FFF2-40B4-BE49-F238E27FC236}">
                <a16:creationId xmlns:a16="http://schemas.microsoft.com/office/drawing/2014/main" id="{35D103C4-777F-140B-E79F-D14B5E6B5DB9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80500" y="4007180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SURVIVABILITY MATRIX</a:t>
            </a:r>
          </a:p>
        </p:txBody>
      </p:sp>
      <p:sp>
        <p:nvSpPr>
          <p:cNvPr id="2" name="Google Shape;383;p55">
            <a:hlinkClick r:id="" action="ppaction://noaction"/>
            <a:extLst>
              <a:ext uri="{FF2B5EF4-FFF2-40B4-BE49-F238E27FC236}">
                <a16:creationId xmlns:a16="http://schemas.microsoft.com/office/drawing/2014/main" id="{647C67E8-93AE-D780-E401-6CD85D1FE3A4}"/>
              </a:ext>
            </a:extLst>
          </p:cNvPr>
          <p:cNvSpPr txBox="1">
            <a:spLocks/>
          </p:cNvSpPr>
          <p:nvPr/>
        </p:nvSpPr>
        <p:spPr>
          <a:xfrm>
            <a:off x="5873400" y="1194921"/>
            <a:ext cx="2669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ExtraBold"/>
              <a:buNone/>
              <a:defRPr sz="2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PHAGE PROLIFERATION</a:t>
            </a:r>
          </a:p>
        </p:txBody>
      </p:sp>
      <p:sp>
        <p:nvSpPr>
          <p:cNvPr id="3" name="Google Shape;384;p55">
            <a:hlinkClick r:id="" action="ppaction://noaction"/>
            <a:extLst>
              <a:ext uri="{FF2B5EF4-FFF2-40B4-BE49-F238E27FC236}">
                <a16:creationId xmlns:a16="http://schemas.microsoft.com/office/drawing/2014/main" id="{B863016C-7C09-4DAD-4F9B-F94FD6BE9D06}"/>
              </a:ext>
            </a:extLst>
          </p:cNvPr>
          <p:cNvSpPr txBox="1">
            <a:spLocks/>
          </p:cNvSpPr>
          <p:nvPr/>
        </p:nvSpPr>
        <p:spPr>
          <a:xfrm>
            <a:off x="5873400" y="601746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4" name="Google Shape;385;p55">
            <a:extLst>
              <a:ext uri="{FF2B5EF4-FFF2-40B4-BE49-F238E27FC236}">
                <a16:creationId xmlns:a16="http://schemas.microsoft.com/office/drawing/2014/main" id="{CAC592E6-09D9-E258-E862-FF1D908674E7}"/>
              </a:ext>
            </a:extLst>
          </p:cNvPr>
          <p:cNvSpPr txBox="1">
            <a:spLocks/>
          </p:cNvSpPr>
          <p:nvPr/>
        </p:nvSpPr>
        <p:spPr>
          <a:xfrm>
            <a:off x="5873400" y="1781446"/>
            <a:ext cx="2669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dirty="0"/>
              <a:t>DO NOT DIE OUT!</a:t>
            </a:r>
          </a:p>
        </p:txBody>
      </p:sp>
      <p:pic>
        <p:nvPicPr>
          <p:cNvPr id="30" name="Picture 29" descr="A cartoon of a pink object with green spots&#10;&#10;AI-generated content may be incorrect.">
            <a:extLst>
              <a:ext uri="{FF2B5EF4-FFF2-40B4-BE49-F238E27FC236}">
                <a16:creationId xmlns:a16="http://schemas.microsoft.com/office/drawing/2014/main" id="{D9C4D9B3-CB65-C456-84A7-6075E74C9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443309">
            <a:off x="8472806" y="3153234"/>
            <a:ext cx="457200" cy="584200"/>
          </a:xfrm>
          <a:prstGeom prst="rect">
            <a:avLst/>
          </a:prstGeom>
        </p:spPr>
      </p:pic>
      <p:pic>
        <p:nvPicPr>
          <p:cNvPr id="32" name="Picture 31" descr="A yellow and green object&#10;&#10;AI-generated content may be incorrect.">
            <a:extLst>
              <a:ext uri="{FF2B5EF4-FFF2-40B4-BE49-F238E27FC236}">
                <a16:creationId xmlns:a16="http://schemas.microsoft.com/office/drawing/2014/main" id="{70F22952-1DDE-9F0B-91EA-F7EBF1870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12687">
            <a:off x="4444569" y="475935"/>
            <a:ext cx="457200" cy="584200"/>
          </a:xfrm>
          <a:prstGeom prst="rect">
            <a:avLst/>
          </a:prstGeom>
        </p:spPr>
      </p:pic>
      <p:pic>
        <p:nvPicPr>
          <p:cNvPr id="34" name="Picture 33" descr="A pink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C3E0F86A-36E3-C088-CAD8-5DF746563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2647" y="3420655"/>
            <a:ext cx="457200" cy="584200"/>
          </a:xfrm>
          <a:prstGeom prst="rect">
            <a:avLst/>
          </a:prstGeom>
        </p:spPr>
      </p:pic>
      <p:pic>
        <p:nvPicPr>
          <p:cNvPr id="36" name="Picture 35" descr="A pink and white cartoon with black lines and dots&#10;&#10;AI-generated content may be incorrect.">
            <a:extLst>
              <a:ext uri="{FF2B5EF4-FFF2-40B4-BE49-F238E27FC236}">
                <a16:creationId xmlns:a16="http://schemas.microsoft.com/office/drawing/2014/main" id="{DDE44792-E448-BF52-1F3F-AE66ED5B21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41308">
            <a:off x="3123356" y="2219201"/>
            <a:ext cx="457200" cy="546100"/>
          </a:xfrm>
          <a:prstGeom prst="rect">
            <a:avLst/>
          </a:prstGeom>
        </p:spPr>
      </p:pic>
      <p:pic>
        <p:nvPicPr>
          <p:cNvPr id="38" name="Picture 37" descr="A cartoon of a cell&#10;&#10;AI-generated content may be incorrect.">
            <a:extLst>
              <a:ext uri="{FF2B5EF4-FFF2-40B4-BE49-F238E27FC236}">
                <a16:creationId xmlns:a16="http://schemas.microsoft.com/office/drawing/2014/main" id="{985479AF-82F8-FF4E-9FE0-5AF5F9D7B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37750">
            <a:off x="6920100" y="2237883"/>
            <a:ext cx="457200" cy="584200"/>
          </a:xfrm>
          <a:prstGeom prst="rect">
            <a:avLst/>
          </a:prstGeom>
        </p:spPr>
      </p:pic>
      <p:pic>
        <p:nvPicPr>
          <p:cNvPr id="40" name="Picture 39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B62D93FF-8030-61C5-164A-4C53D38AE2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48627">
            <a:off x="1599402" y="3925729"/>
            <a:ext cx="457200" cy="647700"/>
          </a:xfrm>
          <a:prstGeom prst="rect">
            <a:avLst/>
          </a:prstGeom>
        </p:spPr>
      </p:pic>
      <p:pic>
        <p:nvPicPr>
          <p:cNvPr id="42" name="Picture 41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F49FDDD7-D999-0E2B-BA24-08D8F6ED57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131823">
            <a:off x="7271494" y="316258"/>
            <a:ext cx="457200" cy="647700"/>
          </a:xfrm>
          <a:prstGeom prst="rect">
            <a:avLst/>
          </a:prstGeom>
        </p:spPr>
      </p:pic>
      <p:pic>
        <p:nvPicPr>
          <p:cNvPr id="44" name="Picture 43" descr="A blue and white cell&#10;&#10;AI-generated content may be incorrect.">
            <a:extLst>
              <a:ext uri="{FF2B5EF4-FFF2-40B4-BE49-F238E27FC236}">
                <a16:creationId xmlns:a16="http://schemas.microsoft.com/office/drawing/2014/main" id="{3BF71A1F-82D1-1464-841E-1D3264BD60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20051">
            <a:off x="1516219" y="526639"/>
            <a:ext cx="457200" cy="6477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91ED1-F497-8558-CC35-6540D0F672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2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0"/>
      <p:bldP spid="381" grpId="0"/>
      <p:bldP spid="382" grpId="0" build="p"/>
      <p:bldP spid="383" grpId="0"/>
      <p:bldP spid="384" grpId="0"/>
      <p:bldP spid="385" grpId="0" build="p"/>
      <p:bldP spid="386" grpId="0"/>
      <p:bldP spid="387" grpId="0"/>
      <p:bldP spid="388" grpId="0" build="p"/>
      <p:bldP spid="389" grpId="0"/>
      <p:bldP spid="390" grpId="0"/>
      <p:bldP spid="391" grpId="0" build="p"/>
      <p:bldP spid="2" grpId="0"/>
      <p:bldP spid="3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62CFA-20D2-2BB8-AC11-05A6E1513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F57C6-2985-D4BB-FD29-1F28C786C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242" y="197725"/>
            <a:ext cx="6323516" cy="572700"/>
          </a:xfrm>
        </p:spPr>
        <p:txBody>
          <a:bodyPr/>
          <a:lstStyle/>
          <a:p>
            <a:r>
              <a:rPr lang="en-US" dirty="0"/>
              <a:t>Graph Behavior - Biologist POV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73F068-44C0-2AA5-B692-F0C43333F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030" y="770425"/>
            <a:ext cx="5675970" cy="11867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D0046E-6996-5F31-6F21-8F56B56D31D9}"/>
              </a:ext>
            </a:extLst>
          </p:cNvPr>
          <p:cNvSpPr txBox="1"/>
          <p:nvPr/>
        </p:nvSpPr>
        <p:spPr>
          <a:xfrm>
            <a:off x="3468030" y="1975816"/>
            <a:ext cx="5675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77"/>
              </a:rPr>
              <a:t>Tau = 2.14 (reference graph)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1C99B3-2453-2FD6-6D6E-AA1C4A648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030" y="2252112"/>
            <a:ext cx="5675970" cy="11539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C1B3B9-DE46-D3B1-1322-31CB0B92E250}"/>
              </a:ext>
            </a:extLst>
          </p:cNvPr>
          <p:cNvSpPr txBox="1"/>
          <p:nvPr/>
        </p:nvSpPr>
        <p:spPr>
          <a:xfrm>
            <a:off x="3468030" y="3451790"/>
            <a:ext cx="5675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77"/>
              </a:rPr>
              <a:t>Tau = 3 (slower latent time)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EF27BC-2517-355D-0F2C-CA7B1CE8A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030" y="3731218"/>
            <a:ext cx="5675971" cy="11725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7D758B-4C69-5DFD-2C60-E3D2FA2B27AF}"/>
              </a:ext>
            </a:extLst>
          </p:cNvPr>
          <p:cNvSpPr txBox="1"/>
          <p:nvPr/>
        </p:nvSpPr>
        <p:spPr>
          <a:xfrm>
            <a:off x="3468030" y="4835723"/>
            <a:ext cx="5675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77"/>
              </a:rPr>
              <a:t>Tau = 0.5 (faster latent time)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A001282-BF6D-D7F8-66A2-40B1650FD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1" y="661270"/>
            <a:ext cx="1648178" cy="274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C6BF1E-0351-BA5A-64D6-74528B8274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3549" b="64167"/>
          <a:stretch/>
        </p:blipFill>
        <p:spPr>
          <a:xfrm>
            <a:off x="0" y="3598278"/>
            <a:ext cx="3468028" cy="719215"/>
          </a:xfrm>
          <a:prstGeom prst="rect">
            <a:avLst/>
          </a:prstGeom>
        </p:spPr>
      </p:pic>
      <p:sp>
        <p:nvSpPr>
          <p:cNvPr id="20" name="Bent Arrow 19">
            <a:extLst>
              <a:ext uri="{FF2B5EF4-FFF2-40B4-BE49-F238E27FC236}">
                <a16:creationId xmlns:a16="http://schemas.microsoft.com/office/drawing/2014/main" id="{F61FDC41-87E8-A6F4-E499-B3FF4377363F}"/>
              </a:ext>
            </a:extLst>
          </p:cNvPr>
          <p:cNvSpPr/>
          <p:nvPr/>
        </p:nvSpPr>
        <p:spPr>
          <a:xfrm rot="5400000">
            <a:off x="937027" y="2201233"/>
            <a:ext cx="2147918" cy="568439"/>
          </a:xfrm>
          <a:prstGeom prst="bentArrow">
            <a:avLst>
              <a:gd name="adj1" fmla="val 25848"/>
              <a:gd name="adj2" fmla="val 31797"/>
              <a:gd name="adj3" fmla="val 50000"/>
              <a:gd name="adj4" fmla="val 4375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18413-27B6-0E7D-C576-DE396EE12E5C}"/>
              </a:ext>
            </a:extLst>
          </p:cNvPr>
          <p:cNvSpPr txBox="1"/>
          <p:nvPr/>
        </p:nvSpPr>
        <p:spPr>
          <a:xfrm>
            <a:off x="29058" y="4336408"/>
            <a:ext cx="3339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 I increase tau, the latent period increases, which means it takes longer for the phages to burst, so … 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22E7F-11AB-CEB3-CC3C-19018398C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341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2"/>
          <p:cNvSpPr txBox="1"/>
          <p:nvPr/>
        </p:nvSpPr>
        <p:spPr>
          <a:xfrm>
            <a:off x="4630340" y="3861032"/>
            <a:ext cx="3585394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Montserrat" pitchFamily="2" charset="77"/>
              </a:rPr>
              <a:t>How can you effectively model and interact with any pxbxr system?</a:t>
            </a:r>
            <a:endParaRPr sz="1600" b="1" dirty="0">
              <a:solidFill>
                <a:schemeClr val="dk2"/>
              </a:solidFill>
              <a:latin typeface="Montserrat" pitchFamily="2" charset="77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57" name="Google Shape;457;p62"/>
          <p:cNvSpPr txBox="1"/>
          <p:nvPr/>
        </p:nvSpPr>
        <p:spPr>
          <a:xfrm>
            <a:off x="1103372" y="2635033"/>
            <a:ext cx="293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RQ1</a:t>
            </a:r>
            <a:endParaRPr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59" name="Google Shape;459;p62"/>
          <p:cNvSpPr txBox="1"/>
          <p:nvPr/>
        </p:nvSpPr>
        <p:spPr>
          <a:xfrm>
            <a:off x="4992848" y="2632909"/>
            <a:ext cx="293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RQ2</a:t>
            </a:r>
            <a:endParaRPr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71ADBC7-C11D-7782-8BCC-3EF26254D941}"/>
              </a:ext>
            </a:extLst>
          </p:cNvPr>
          <p:cNvSpPr txBox="1">
            <a:spLocks/>
          </p:cNvSpPr>
          <p:nvPr/>
        </p:nvSpPr>
        <p:spPr>
          <a:xfrm>
            <a:off x="-44768" y="490153"/>
            <a:ext cx="9144000" cy="96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Mathematically Modeling the</a:t>
            </a:r>
            <a:br>
              <a:rPr lang="en-US" dirty="0"/>
            </a:br>
            <a:r>
              <a:rPr lang="en-US" dirty="0"/>
              <a:t>Interactions Between Phages, Bacteria,</a:t>
            </a:r>
            <a:br>
              <a:rPr lang="en-US" dirty="0"/>
            </a:br>
            <a:r>
              <a:rPr lang="en-US" dirty="0"/>
              <a:t>and the Environment</a:t>
            </a:r>
          </a:p>
        </p:txBody>
      </p:sp>
      <p:sp>
        <p:nvSpPr>
          <p:cNvPr id="14" name="Google Shape;456;p62">
            <a:extLst>
              <a:ext uri="{FF2B5EF4-FFF2-40B4-BE49-F238E27FC236}">
                <a16:creationId xmlns:a16="http://schemas.microsoft.com/office/drawing/2014/main" id="{E1BC6770-0C93-6E84-8D4D-0F35170F2CD0}"/>
              </a:ext>
            </a:extLst>
          </p:cNvPr>
          <p:cNvSpPr txBox="1"/>
          <p:nvPr/>
        </p:nvSpPr>
        <p:spPr>
          <a:xfrm>
            <a:off x="699610" y="3861032"/>
            <a:ext cx="3585394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Montserrat" pitchFamily="2" charset="77"/>
              </a:rPr>
              <a:t>How do phages impact community dynamics in complex microbial communities?</a:t>
            </a:r>
            <a:endParaRPr sz="1600" b="1" dirty="0">
              <a:solidFill>
                <a:schemeClr val="dk2"/>
              </a:solidFill>
              <a:latin typeface="Montserrat" pitchFamily="2" charset="77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" name="Curved Down Arrow 19">
            <a:extLst>
              <a:ext uri="{FF2B5EF4-FFF2-40B4-BE49-F238E27FC236}">
                <a16:creationId xmlns:a16="http://schemas.microsoft.com/office/drawing/2014/main" id="{74F73ADB-A054-9E07-E9ED-D9B9FE0F32FE}"/>
              </a:ext>
            </a:extLst>
          </p:cNvPr>
          <p:cNvSpPr/>
          <p:nvPr/>
        </p:nvSpPr>
        <p:spPr>
          <a:xfrm>
            <a:off x="2492307" y="1937721"/>
            <a:ext cx="4167047" cy="642000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urved Down Arrow 20">
            <a:extLst>
              <a:ext uri="{FF2B5EF4-FFF2-40B4-BE49-F238E27FC236}">
                <a16:creationId xmlns:a16="http://schemas.microsoft.com/office/drawing/2014/main" id="{43B4EBBE-7CA2-545D-CCD6-B5D5889617CF}"/>
              </a:ext>
            </a:extLst>
          </p:cNvPr>
          <p:cNvSpPr/>
          <p:nvPr/>
        </p:nvSpPr>
        <p:spPr>
          <a:xfrm rot="10800000">
            <a:off x="2443709" y="3058438"/>
            <a:ext cx="4167047" cy="641999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cartoon of a pink object with green spots&#10;&#10;AI-generated content may be incorrect.">
            <a:extLst>
              <a:ext uri="{FF2B5EF4-FFF2-40B4-BE49-F238E27FC236}">
                <a16:creationId xmlns:a16="http://schemas.microsoft.com/office/drawing/2014/main" id="{BAC92EED-C705-D59E-67BC-227C70E6F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42662">
            <a:off x="4343400" y="2576945"/>
            <a:ext cx="457200" cy="584200"/>
          </a:xfrm>
          <a:prstGeom prst="rect">
            <a:avLst/>
          </a:prstGeom>
        </p:spPr>
      </p:pic>
      <p:pic>
        <p:nvPicPr>
          <p:cNvPr id="5" name="Picture 4" descr="A yellow and green object&#10;&#10;AI-generated content may be incorrect.">
            <a:extLst>
              <a:ext uri="{FF2B5EF4-FFF2-40B4-BE49-F238E27FC236}">
                <a16:creationId xmlns:a16="http://schemas.microsoft.com/office/drawing/2014/main" id="{EE27BAC7-FB8B-4233-B04F-C6394AC9F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57141">
            <a:off x="7772400" y="73985"/>
            <a:ext cx="457200" cy="584200"/>
          </a:xfrm>
          <a:prstGeom prst="rect">
            <a:avLst/>
          </a:prstGeom>
        </p:spPr>
      </p:pic>
      <p:pic>
        <p:nvPicPr>
          <p:cNvPr id="7" name="Picture 6" descr="A close up of a logo&#10;&#10;AI-generated content may be incorrect.">
            <a:extLst>
              <a:ext uri="{FF2B5EF4-FFF2-40B4-BE49-F238E27FC236}">
                <a16:creationId xmlns:a16="http://schemas.microsoft.com/office/drawing/2014/main" id="{10611A02-7990-C7E1-E792-1B7625DC8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22472">
            <a:off x="8215788" y="4002451"/>
            <a:ext cx="457200" cy="584200"/>
          </a:xfrm>
          <a:prstGeom prst="rect">
            <a:avLst/>
          </a:prstGeom>
        </p:spPr>
      </p:pic>
      <p:pic>
        <p:nvPicPr>
          <p:cNvPr id="10" name="Picture 9" descr="A green and white diamond shaped object&#10;&#10;AI-generated content may be incorrect.">
            <a:extLst>
              <a:ext uri="{FF2B5EF4-FFF2-40B4-BE49-F238E27FC236}">
                <a16:creationId xmlns:a16="http://schemas.microsoft.com/office/drawing/2014/main" id="{49727DA8-A3AF-B2E5-F1B5-631692C86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514162">
            <a:off x="4283157" y="4338162"/>
            <a:ext cx="457200" cy="584200"/>
          </a:xfrm>
          <a:prstGeom prst="rect">
            <a:avLst/>
          </a:prstGeom>
        </p:spPr>
      </p:pic>
      <p:pic>
        <p:nvPicPr>
          <p:cNvPr id="12" name="Picture 11" descr="A blue and white hexagon shaped object&#10;&#10;AI-generated content may be incorrect.">
            <a:extLst>
              <a:ext uri="{FF2B5EF4-FFF2-40B4-BE49-F238E27FC236}">
                <a16:creationId xmlns:a16="http://schemas.microsoft.com/office/drawing/2014/main" id="{3EC871A4-70D2-1664-F003-4387E9E5C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441268">
            <a:off x="7913071" y="1842420"/>
            <a:ext cx="457200" cy="584200"/>
          </a:xfrm>
          <a:prstGeom prst="rect">
            <a:avLst/>
          </a:prstGeom>
        </p:spPr>
      </p:pic>
      <p:pic>
        <p:nvPicPr>
          <p:cNvPr id="15" name="Picture 14" descr="A cartoon of a virus&#10;&#10;AI-generated content may be incorrect.">
            <a:extLst>
              <a:ext uri="{FF2B5EF4-FFF2-40B4-BE49-F238E27FC236}">
                <a16:creationId xmlns:a16="http://schemas.microsoft.com/office/drawing/2014/main" id="{50C90F0A-1F36-B998-9FFD-FE360BC0D7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930292">
            <a:off x="471009" y="1525985"/>
            <a:ext cx="457200" cy="584200"/>
          </a:xfrm>
          <a:prstGeom prst="rect">
            <a:avLst/>
          </a:prstGeom>
        </p:spPr>
      </p:pic>
      <p:pic>
        <p:nvPicPr>
          <p:cNvPr id="17" name="Picture 16" descr="A cartoon of a cell&#10;&#10;AI-generated content may be incorrect.">
            <a:extLst>
              <a:ext uri="{FF2B5EF4-FFF2-40B4-BE49-F238E27FC236}">
                <a16:creationId xmlns:a16="http://schemas.microsoft.com/office/drawing/2014/main" id="{84EDEB8A-594E-434F-014C-BAA0C9051D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9420" y="3058438"/>
            <a:ext cx="457200" cy="584200"/>
          </a:xfrm>
          <a:prstGeom prst="rect">
            <a:avLst/>
          </a:prstGeom>
        </p:spPr>
      </p:pic>
      <p:pic>
        <p:nvPicPr>
          <p:cNvPr id="19" name="Picture 18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77C6FE71-70F1-53D0-418D-AD32FB314B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3990" y="2842834"/>
            <a:ext cx="457200" cy="584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7FDD0-BDAD-E1B1-E7B2-A8B0A7AA9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" grpId="0"/>
      <p:bldP spid="457" grpId="0"/>
      <p:bldP spid="459" grpId="0"/>
      <p:bldP spid="14" grpId="0"/>
      <p:bldP spid="20" grpId="0" animBg="1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F98D5-57B8-452D-E03F-98FD75EFE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EA95A-8E8F-DF8F-6F9D-8CA1F5E9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725"/>
            <a:ext cx="9295773" cy="572700"/>
          </a:xfrm>
        </p:spPr>
        <p:txBody>
          <a:bodyPr/>
          <a:lstStyle/>
          <a:p>
            <a:r>
              <a:rPr lang="en-US" dirty="0"/>
              <a:t>Graph Behavior – Computational Scientist POV</a:t>
            </a:r>
          </a:p>
        </p:txBody>
      </p:sp>
      <p:pic>
        <p:nvPicPr>
          <p:cNvPr id="21" name="Picture 20" descr="A screenshot of a graph&#10;&#10;AI-generated content may be incorrect.">
            <a:extLst>
              <a:ext uri="{FF2B5EF4-FFF2-40B4-BE49-F238E27FC236}">
                <a16:creationId xmlns:a16="http://schemas.microsoft.com/office/drawing/2014/main" id="{D7EC31F9-3C86-BFF7-0C57-C44C0F84A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852"/>
            <a:ext cx="2996588" cy="3595906"/>
          </a:xfrm>
          <a:prstGeom prst="rect">
            <a:avLst/>
          </a:prstGeom>
        </p:spPr>
      </p:pic>
      <p:pic>
        <p:nvPicPr>
          <p:cNvPr id="23" name="Picture 22" descr="A screenshot of a graph&#10;&#10;AI-generated content may be incorrect.">
            <a:extLst>
              <a:ext uri="{FF2B5EF4-FFF2-40B4-BE49-F238E27FC236}">
                <a16:creationId xmlns:a16="http://schemas.microsoft.com/office/drawing/2014/main" id="{0F3117D9-7CAC-3EA6-478C-F8CC1B635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821" y="1062852"/>
            <a:ext cx="2996588" cy="3595906"/>
          </a:xfrm>
          <a:prstGeom prst="rect">
            <a:avLst/>
          </a:prstGeom>
        </p:spPr>
      </p:pic>
      <p:pic>
        <p:nvPicPr>
          <p:cNvPr id="25" name="Picture 24" descr="A screenshot of a graph&#10;&#10;AI-generated content may be incorrect.">
            <a:extLst>
              <a:ext uri="{FF2B5EF4-FFF2-40B4-BE49-F238E27FC236}">
                <a16:creationId xmlns:a16="http://schemas.microsoft.com/office/drawing/2014/main" id="{4249F545-9938-E24E-77E3-4D148CC4C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412" y="1062852"/>
            <a:ext cx="2996588" cy="3595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3C505C-D3F3-20FC-5AE2-FA48C6AE7D9D}"/>
              </a:ext>
            </a:extLst>
          </p:cNvPr>
          <p:cNvSpPr txBox="1"/>
          <p:nvPr/>
        </p:nvSpPr>
        <p:spPr>
          <a:xfrm>
            <a:off x="131850" y="4734123"/>
            <a:ext cx="8166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 don’t know what happens if I increase tau, but I see that it greatly affects the phage peak value … 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F1CF3-D815-68BB-1ACF-8B948966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81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9FAC0-EBA8-BC3B-E629-7C151E0C1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139DB-AB6C-2982-303E-61E52A8B6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887" y="197725"/>
            <a:ext cx="9295773" cy="572700"/>
          </a:xfrm>
        </p:spPr>
        <p:txBody>
          <a:bodyPr/>
          <a:lstStyle/>
          <a:p>
            <a:r>
              <a:rPr lang="en-US" dirty="0"/>
              <a:t>Graph Behavior – Computational Scientist POV</a:t>
            </a:r>
          </a:p>
        </p:txBody>
      </p:sp>
      <p:pic>
        <p:nvPicPr>
          <p:cNvPr id="22" name="Picture 21" descr="A graph with a bar and a blue and orange bar&#10;&#10;AI-generated content may be incorrect.">
            <a:extLst>
              <a:ext uri="{FF2B5EF4-FFF2-40B4-BE49-F238E27FC236}">
                <a16:creationId xmlns:a16="http://schemas.microsoft.com/office/drawing/2014/main" id="{DF3AAABF-5DEB-6D1D-520F-24909526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40" y="806144"/>
            <a:ext cx="1309095" cy="4151982"/>
          </a:xfrm>
          <a:prstGeom prst="rect">
            <a:avLst/>
          </a:prstGeom>
        </p:spPr>
      </p:pic>
      <p:pic>
        <p:nvPicPr>
          <p:cNvPr id="24" name="Picture 2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48BD93EC-F54A-4D0A-6ACB-DC162CC5D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64" y="806144"/>
            <a:ext cx="1450751" cy="4151982"/>
          </a:xfrm>
          <a:prstGeom prst="rect">
            <a:avLst/>
          </a:prstGeom>
        </p:spPr>
      </p:pic>
      <p:pic>
        <p:nvPicPr>
          <p:cNvPr id="26" name="Picture 25" descr="A graph with a bar and a blue and orange bar&#10;&#10;AI-generated content may be incorrect.">
            <a:extLst>
              <a:ext uri="{FF2B5EF4-FFF2-40B4-BE49-F238E27FC236}">
                <a16:creationId xmlns:a16="http://schemas.microsoft.com/office/drawing/2014/main" id="{8EEBCDC7-3369-1344-6DE5-1522A4BB5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221" y="806144"/>
            <a:ext cx="1289557" cy="41519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5B923-C0BD-B110-4F3D-32904648E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447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1E531-FB61-CFD9-FE92-83585A40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32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E259DC3-77B2-1B27-E192-FE5B41682212}"/>
              </a:ext>
            </a:extLst>
          </p:cNvPr>
          <p:cNvSpPr txBox="1">
            <a:spLocks/>
          </p:cNvSpPr>
          <p:nvPr/>
        </p:nvSpPr>
        <p:spPr>
          <a:xfrm>
            <a:off x="1258784" y="1674908"/>
            <a:ext cx="667393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000" dirty="0"/>
              <a:t>Biologist POV + Computational Scientist POV =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7F26A44-78A5-F815-4891-86D9A636E784}"/>
              </a:ext>
            </a:extLst>
          </p:cNvPr>
          <p:cNvSpPr txBox="1">
            <a:spLocks/>
          </p:cNvSpPr>
          <p:nvPr/>
        </p:nvSpPr>
        <p:spPr>
          <a:xfrm>
            <a:off x="1175657" y="2810044"/>
            <a:ext cx="67570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000" dirty="0"/>
              <a:t>Greater understanding than just individually!</a:t>
            </a:r>
          </a:p>
        </p:txBody>
      </p:sp>
    </p:spTree>
    <p:extLst>
      <p:ext uri="{BB962C8B-B14F-4D97-AF65-F5344CB8AC3E}">
        <p14:creationId xmlns:p14="http://schemas.microsoft.com/office/powerpoint/2010/main" val="81183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1D0E4-4457-8F3E-BD5C-0AE1CB60D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3" y="609419"/>
            <a:ext cx="4715272" cy="9859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2B9E4E-9D8D-2BEE-04A9-AA47C9F643D4}"/>
              </a:ext>
            </a:extLst>
          </p:cNvPr>
          <p:cNvSpPr txBox="1"/>
          <p:nvPr/>
        </p:nvSpPr>
        <p:spPr>
          <a:xfrm>
            <a:off x="11643" y="1592772"/>
            <a:ext cx="4715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77"/>
              </a:rPr>
              <a:t>Tau = 2.14 (reference graph)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698DBC-1919-C9C1-B4F8-FB2F58B99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3" y="1911019"/>
            <a:ext cx="4715272" cy="958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B180E-9ED8-95CC-7C30-DC19E17A1067}"/>
              </a:ext>
            </a:extLst>
          </p:cNvPr>
          <p:cNvSpPr txBox="1"/>
          <p:nvPr/>
        </p:nvSpPr>
        <p:spPr>
          <a:xfrm>
            <a:off x="15524" y="2864482"/>
            <a:ext cx="4715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77"/>
              </a:rPr>
              <a:t>Tau = 3 (slower latent time)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32F12-A957-7E7B-E91D-DF4B18FF6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2" y="3169691"/>
            <a:ext cx="4715273" cy="974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9F3026-61F3-ADB7-F931-1F43B806C7EC}"/>
              </a:ext>
            </a:extLst>
          </p:cNvPr>
          <p:cNvSpPr txBox="1"/>
          <p:nvPr/>
        </p:nvSpPr>
        <p:spPr>
          <a:xfrm>
            <a:off x="15524" y="4143779"/>
            <a:ext cx="4715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77"/>
              </a:rPr>
              <a:t>Tau = 0.5 (faster latent time)</a:t>
            </a:r>
          </a:p>
        </p:txBody>
      </p:sp>
      <p:pic>
        <p:nvPicPr>
          <p:cNvPr id="9" name="Picture 8" descr="A graph with a bar and a blue and orange bar&#10;&#10;AI-generated content may be incorrect.">
            <a:extLst>
              <a:ext uri="{FF2B5EF4-FFF2-40B4-BE49-F238E27FC236}">
                <a16:creationId xmlns:a16="http://schemas.microsoft.com/office/drawing/2014/main" id="{5D37E3AD-0CD2-FE04-51F1-8495C647D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713" y="518294"/>
            <a:ext cx="1210922" cy="3840610"/>
          </a:xfrm>
          <a:prstGeom prst="rect">
            <a:avLst/>
          </a:prstGeom>
        </p:spPr>
      </p:pic>
      <p:pic>
        <p:nvPicPr>
          <p:cNvPr id="10" name="Picture 9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CA26093D-645E-3E2C-E713-D36CBAFD2F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2186" y="518294"/>
            <a:ext cx="1341954" cy="3840610"/>
          </a:xfrm>
          <a:prstGeom prst="rect">
            <a:avLst/>
          </a:prstGeom>
        </p:spPr>
      </p:pic>
      <p:pic>
        <p:nvPicPr>
          <p:cNvPr id="11" name="Picture 10" descr="A graph with a bar and a blue and orange bar&#10;&#10;AI-generated content may be incorrect.">
            <a:extLst>
              <a:ext uri="{FF2B5EF4-FFF2-40B4-BE49-F238E27FC236}">
                <a16:creationId xmlns:a16="http://schemas.microsoft.com/office/drawing/2014/main" id="{C3416653-4B96-49E8-AB39-1F7D59B06A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5965" y="518295"/>
            <a:ext cx="1192848" cy="38406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678B48-256F-C4EA-6D83-5678C4497E8B}"/>
              </a:ext>
            </a:extLst>
          </p:cNvPr>
          <p:cNvSpPr txBox="1"/>
          <p:nvPr/>
        </p:nvSpPr>
        <p:spPr>
          <a:xfrm>
            <a:off x="0" y="4404836"/>
            <a:ext cx="8189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 see that tau does not significantly affect peak value, but rather the time of peak. I know this because tau mainly affects the time to burst, so more phages are created earlier, causing a faster rise in population growth, which … ”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A75098-0B36-478C-00DC-C33B37AC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4" y="-133884"/>
            <a:ext cx="9144001" cy="572700"/>
          </a:xfrm>
        </p:spPr>
        <p:txBody>
          <a:bodyPr/>
          <a:lstStyle/>
          <a:p>
            <a:r>
              <a:rPr lang="en-US" dirty="0"/>
              <a:t>Combined Understanding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057AB8E-E987-3D21-3B67-CBA442C12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15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>
          <a:extLst>
            <a:ext uri="{FF2B5EF4-FFF2-40B4-BE49-F238E27FC236}">
              <a16:creationId xmlns:a16="http://schemas.microsoft.com/office/drawing/2014/main" id="{921D7D90-4420-4054-BE74-D5A7EA0F6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>
            <a:extLst>
              <a:ext uri="{FF2B5EF4-FFF2-40B4-BE49-F238E27FC236}">
                <a16:creationId xmlns:a16="http://schemas.microsoft.com/office/drawing/2014/main" id="{33F04046-8222-1FE5-1C64-F618DD2F40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711539" y="2188792"/>
            <a:ext cx="7660164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ANALYSIS AND CONCLUSIONS</a:t>
            </a:r>
            <a:br>
              <a:rPr lang="en-US" dirty="0"/>
            </a:br>
            <a:endParaRPr dirty="0"/>
          </a:p>
        </p:txBody>
      </p:sp>
      <p:sp>
        <p:nvSpPr>
          <p:cNvPr id="419" name="Google Shape;419;p57">
            <a:extLst>
              <a:ext uri="{FF2B5EF4-FFF2-40B4-BE49-F238E27FC236}">
                <a16:creationId xmlns:a16="http://schemas.microsoft.com/office/drawing/2014/main" id="{6B4BC017-7975-B9EF-B51C-56B40182D85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711539" y="1337825"/>
            <a:ext cx="416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20" name="Google Shape;420;p57">
            <a:extLst>
              <a:ext uri="{FF2B5EF4-FFF2-40B4-BE49-F238E27FC236}">
                <a16:creationId xmlns:a16="http://schemas.microsoft.com/office/drawing/2014/main" id="{9CCE6E8B-74E2-F31B-0B32-4743592AF5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11539" y="3132175"/>
            <a:ext cx="41652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r>
              <a:rPr lang="en-US" dirty="0"/>
              <a:t>BIGGEST TAKEAWAYS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57">
            <a:extLst>
              <a:ext uri="{FF2B5EF4-FFF2-40B4-BE49-F238E27FC236}">
                <a16:creationId xmlns:a16="http://schemas.microsoft.com/office/drawing/2014/main" id="{3E57B333-D23C-2469-C1EB-811B8E8C1D5C}"/>
              </a:ext>
            </a:extLst>
          </p:cNvPr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57">
            <a:extLst>
              <a:ext uri="{FF2B5EF4-FFF2-40B4-BE49-F238E27FC236}">
                <a16:creationId xmlns:a16="http://schemas.microsoft.com/office/drawing/2014/main" id="{9C9757CA-29F7-B593-A5D2-3BAE17248F26}"/>
              </a:ext>
            </a:extLst>
          </p:cNvPr>
          <p:cNvSpPr/>
          <p:nvPr/>
        </p:nvSpPr>
        <p:spPr>
          <a:xfrm rot="-5400000">
            <a:off x="575975" y="436524"/>
            <a:ext cx="1484400" cy="148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66B0A-D0FA-8FB8-EF41-C2751B462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5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49B0-F4C2-6499-C68A-704E66E8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Google Shape;490;p64">
            <a:extLst>
              <a:ext uri="{FF2B5EF4-FFF2-40B4-BE49-F238E27FC236}">
                <a16:creationId xmlns:a16="http://schemas.microsoft.com/office/drawing/2014/main" id="{F0BD6273-E8DD-57FD-2F61-B326FAA6C2E7}"/>
              </a:ext>
            </a:extLst>
          </p:cNvPr>
          <p:cNvSpPr txBox="1">
            <a:spLocks/>
          </p:cNvSpPr>
          <p:nvPr/>
        </p:nvSpPr>
        <p:spPr>
          <a:xfrm>
            <a:off x="7200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CODE</a:t>
            </a:r>
          </a:p>
        </p:txBody>
      </p:sp>
      <p:sp>
        <p:nvSpPr>
          <p:cNvPr id="4" name="Google Shape;491;p64">
            <a:extLst>
              <a:ext uri="{FF2B5EF4-FFF2-40B4-BE49-F238E27FC236}">
                <a16:creationId xmlns:a16="http://schemas.microsoft.com/office/drawing/2014/main" id="{54308720-B743-8E7E-446D-D482015938D4}"/>
              </a:ext>
            </a:extLst>
          </p:cNvPr>
          <p:cNvSpPr txBox="1">
            <a:spLocks/>
          </p:cNvSpPr>
          <p:nvPr/>
        </p:nvSpPr>
        <p:spPr>
          <a:xfrm>
            <a:off x="456375" y="3140100"/>
            <a:ext cx="2863650" cy="1373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Documentation + Code Cleanup</a:t>
            </a:r>
          </a:p>
          <a:p>
            <a:pPr algn="ctr"/>
            <a:r>
              <a:rPr lang="en-US" dirty="0"/>
              <a:t>Ready to Use Code Samples</a:t>
            </a:r>
          </a:p>
          <a:p>
            <a:pPr algn="ctr"/>
            <a:r>
              <a:rPr lang="en-US" dirty="0"/>
              <a:t>New tools and features</a:t>
            </a:r>
          </a:p>
        </p:txBody>
      </p:sp>
      <p:sp>
        <p:nvSpPr>
          <p:cNvPr id="5" name="Google Shape;492;p64">
            <a:extLst>
              <a:ext uri="{FF2B5EF4-FFF2-40B4-BE49-F238E27FC236}">
                <a16:creationId xmlns:a16="http://schemas.microsoft.com/office/drawing/2014/main" id="{4BF389E7-E7F2-815D-8978-EDBE2BD7294F}"/>
              </a:ext>
            </a:extLst>
          </p:cNvPr>
          <p:cNvSpPr txBox="1">
            <a:spLocks/>
          </p:cNvSpPr>
          <p:nvPr/>
        </p:nvSpPr>
        <p:spPr>
          <a:xfrm>
            <a:off x="34038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LAB</a:t>
            </a:r>
          </a:p>
        </p:txBody>
      </p:sp>
      <p:sp>
        <p:nvSpPr>
          <p:cNvPr id="6" name="Google Shape;493;p64">
            <a:extLst>
              <a:ext uri="{FF2B5EF4-FFF2-40B4-BE49-F238E27FC236}">
                <a16:creationId xmlns:a16="http://schemas.microsoft.com/office/drawing/2014/main" id="{12EBECCE-A0C3-FB23-14EC-69CBD092C860}"/>
              </a:ext>
            </a:extLst>
          </p:cNvPr>
          <p:cNvSpPr txBox="1">
            <a:spLocks/>
          </p:cNvSpPr>
          <p:nvPr/>
        </p:nvSpPr>
        <p:spPr>
          <a:xfrm>
            <a:off x="3140175" y="3140100"/>
            <a:ext cx="2863650" cy="12307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Compare Lab Data to Model Data</a:t>
            </a:r>
          </a:p>
          <a:p>
            <a:pPr algn="ctr"/>
            <a:r>
              <a:rPr lang="en-US" dirty="0"/>
              <a:t>Create Custom ODE Model for the Lab</a:t>
            </a:r>
          </a:p>
          <a:p>
            <a:pPr algn="ctr"/>
            <a:r>
              <a:rPr lang="en-US" dirty="0"/>
              <a:t>Replicate Environmental and Lab Data</a:t>
            </a:r>
          </a:p>
        </p:txBody>
      </p:sp>
      <p:sp>
        <p:nvSpPr>
          <p:cNvPr id="7" name="Google Shape;494;p64">
            <a:extLst>
              <a:ext uri="{FF2B5EF4-FFF2-40B4-BE49-F238E27FC236}">
                <a16:creationId xmlns:a16="http://schemas.microsoft.com/office/drawing/2014/main" id="{E254BCB2-F763-D5F7-499F-F63031C84C18}"/>
              </a:ext>
            </a:extLst>
          </p:cNvPr>
          <p:cNvSpPr txBox="1">
            <a:spLocks/>
          </p:cNvSpPr>
          <p:nvPr/>
        </p:nvSpPr>
        <p:spPr>
          <a:xfrm>
            <a:off x="60876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MODEL</a:t>
            </a:r>
          </a:p>
        </p:txBody>
      </p:sp>
      <p:sp>
        <p:nvSpPr>
          <p:cNvPr id="8" name="Google Shape;495;p64">
            <a:extLst>
              <a:ext uri="{FF2B5EF4-FFF2-40B4-BE49-F238E27FC236}">
                <a16:creationId xmlns:a16="http://schemas.microsoft.com/office/drawing/2014/main" id="{1C7D9E08-4EE9-97DB-BAD0-1C6121915F41}"/>
              </a:ext>
            </a:extLst>
          </p:cNvPr>
          <p:cNvSpPr txBox="1">
            <a:spLocks/>
          </p:cNvSpPr>
          <p:nvPr/>
        </p:nvSpPr>
        <p:spPr>
          <a:xfrm>
            <a:off x="5823975" y="3140100"/>
            <a:ext cx="286365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Fine-tune model parameters and equation</a:t>
            </a:r>
          </a:p>
          <a:p>
            <a:pPr algn="ctr"/>
            <a:r>
              <a:rPr lang="en-US" dirty="0"/>
              <a:t>Compare different model outputs</a:t>
            </a:r>
          </a:p>
          <a:p>
            <a:pPr algn="ctr"/>
            <a:r>
              <a:rPr lang="en-US" dirty="0"/>
              <a:t>Adapt or create new models (debris term)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E492C7D-233A-D45C-E44E-C8191EABC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37" b="15237"/>
          <a:stretch/>
        </p:blipFill>
        <p:spPr>
          <a:xfrm>
            <a:off x="1016100" y="1422150"/>
            <a:ext cx="1744200" cy="12126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1FF38F-A110-5A0E-6D6B-BDDC0E845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175" y="1117400"/>
            <a:ext cx="1483650" cy="14836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C48A954-31C9-ACA8-4F11-151011446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975" y="1117400"/>
            <a:ext cx="1483650" cy="148365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5C4415-CC9D-9A0A-6A56-15C3DDF01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10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BIBLIOGRAPHIC REFERENCES</a:t>
            </a:r>
            <a:endParaRPr dirty="0"/>
          </a:p>
        </p:txBody>
      </p:sp>
      <p:sp>
        <p:nvSpPr>
          <p:cNvPr id="1583" name="Google Shape;1583;p101"/>
          <p:cNvSpPr txBox="1"/>
          <p:nvPr/>
        </p:nvSpPr>
        <p:spPr>
          <a:xfrm>
            <a:off x="1774200" y="1771550"/>
            <a:ext cx="5595600" cy="23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AUTHOR (YEAR). Title of the publication. Publisher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E70DA6-F365-A680-84C8-4542258C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04"/>
          <p:cNvSpPr txBox="1">
            <a:spLocks noGrp="1"/>
          </p:cNvSpPr>
          <p:nvPr>
            <p:ph type="ctrTitle"/>
          </p:nvPr>
        </p:nvSpPr>
        <p:spPr>
          <a:xfrm>
            <a:off x="3886200" y="1211513"/>
            <a:ext cx="4766400" cy="99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CC3BE0-52E8-A7AB-175C-467F2DCBB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>
          <a:extLst>
            <a:ext uri="{FF2B5EF4-FFF2-40B4-BE49-F238E27FC236}">
              <a16:creationId xmlns:a16="http://schemas.microsoft.com/office/drawing/2014/main" id="{17D8E093-3BE2-BB51-3CBA-64F715F3A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0;p57">
            <a:extLst>
              <a:ext uri="{FF2B5EF4-FFF2-40B4-BE49-F238E27FC236}">
                <a16:creationId xmlns:a16="http://schemas.microsoft.com/office/drawing/2014/main" id="{6B7FECC3-6FFB-5AA4-B8E8-29CFB2D0FC51}"/>
              </a:ext>
            </a:extLst>
          </p:cNvPr>
          <p:cNvSpPr txBox="1">
            <a:spLocks/>
          </p:cNvSpPr>
          <p:nvPr/>
        </p:nvSpPr>
        <p:spPr>
          <a:xfrm flipH="1">
            <a:off x="2502836" y="851248"/>
            <a:ext cx="4165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2800" dirty="0"/>
              <a:t>PROBLEM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B2E4F-C3C3-AB26-82A9-60E59AE90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4</a:t>
            </a:fld>
            <a:endParaRPr lang="en-US"/>
          </a:p>
        </p:txBody>
      </p:sp>
      <p:pic>
        <p:nvPicPr>
          <p:cNvPr id="12" name="Picture 11" descr="A cartoon of a purple object with orange dots&#10;&#10;AI-generated content may be incorrect.">
            <a:extLst>
              <a:ext uri="{FF2B5EF4-FFF2-40B4-BE49-F238E27FC236}">
                <a16:creationId xmlns:a16="http://schemas.microsoft.com/office/drawing/2014/main" id="{41313520-73CE-5645-25A4-27D8C88B9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859656">
            <a:off x="4843646" y="1646085"/>
            <a:ext cx="457200" cy="584200"/>
          </a:xfrm>
          <a:prstGeom prst="rect">
            <a:avLst/>
          </a:prstGeom>
        </p:spPr>
      </p:pic>
      <p:pic>
        <p:nvPicPr>
          <p:cNvPr id="14" name="Picture 13" descr="A close up of a logo&#10;&#10;AI-generated content may be incorrect.">
            <a:extLst>
              <a:ext uri="{FF2B5EF4-FFF2-40B4-BE49-F238E27FC236}">
                <a16:creationId xmlns:a16="http://schemas.microsoft.com/office/drawing/2014/main" id="{789A51C0-BE31-464F-62A1-A1C71A9D9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81297">
            <a:off x="4193197" y="2295206"/>
            <a:ext cx="457200" cy="584200"/>
          </a:xfrm>
          <a:prstGeom prst="rect">
            <a:avLst/>
          </a:prstGeom>
        </p:spPr>
      </p:pic>
      <p:pic>
        <p:nvPicPr>
          <p:cNvPr id="16" name="Picture 15" descr="A cartoon of a virus&#10;&#10;AI-generated content may be incorrect.">
            <a:extLst>
              <a:ext uri="{FF2B5EF4-FFF2-40B4-BE49-F238E27FC236}">
                <a16:creationId xmlns:a16="http://schemas.microsoft.com/office/drawing/2014/main" id="{32566C3D-517F-9B91-F220-F79655BC2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12582">
            <a:off x="2586968" y="1087339"/>
            <a:ext cx="457200" cy="584200"/>
          </a:xfrm>
          <a:prstGeom prst="rect">
            <a:avLst/>
          </a:prstGeom>
        </p:spPr>
      </p:pic>
      <p:pic>
        <p:nvPicPr>
          <p:cNvPr id="18" name="Picture 17" descr="A pink and white virus with black lines&#10;&#10;AI-generated content may be incorrect.">
            <a:extLst>
              <a:ext uri="{FF2B5EF4-FFF2-40B4-BE49-F238E27FC236}">
                <a16:creationId xmlns:a16="http://schemas.microsoft.com/office/drawing/2014/main" id="{0F9A7431-0387-4CC9-219A-26E38572C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865" y="1125100"/>
            <a:ext cx="457200" cy="584200"/>
          </a:xfrm>
          <a:prstGeom prst="rect">
            <a:avLst/>
          </a:prstGeom>
        </p:spPr>
      </p:pic>
      <p:pic>
        <p:nvPicPr>
          <p:cNvPr id="19" name="Picture 18" descr="A cartoon of a cell&#10;&#10;AI-generated content may be incorrect.">
            <a:extLst>
              <a:ext uri="{FF2B5EF4-FFF2-40B4-BE49-F238E27FC236}">
                <a16:creationId xmlns:a16="http://schemas.microsoft.com/office/drawing/2014/main" id="{F4B3EA07-0F1D-AA0F-B7CC-63DB8664C7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5610" y="1837554"/>
            <a:ext cx="457200" cy="584200"/>
          </a:xfrm>
          <a:prstGeom prst="rect">
            <a:avLst/>
          </a:prstGeom>
        </p:spPr>
      </p:pic>
      <p:pic>
        <p:nvPicPr>
          <p:cNvPr id="20" name="Picture 19" descr="A red bacteria with black background&#10;&#10;AI-generated content may be incorrect.">
            <a:extLst>
              <a:ext uri="{FF2B5EF4-FFF2-40B4-BE49-F238E27FC236}">
                <a16:creationId xmlns:a16="http://schemas.microsoft.com/office/drawing/2014/main" id="{D1DBD0AD-C919-87C1-DE7B-6ADA3EBC6E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485617">
            <a:off x="2326510" y="2459652"/>
            <a:ext cx="457200" cy="584200"/>
          </a:xfrm>
          <a:prstGeom prst="rect">
            <a:avLst/>
          </a:prstGeom>
        </p:spPr>
      </p:pic>
      <p:pic>
        <p:nvPicPr>
          <p:cNvPr id="21" name="Picture 20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1926FA20-CAA0-EBCC-C81B-F508A2AF6F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0736" y="2243581"/>
            <a:ext cx="457200" cy="584200"/>
          </a:xfrm>
          <a:prstGeom prst="rect">
            <a:avLst/>
          </a:prstGeom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8576425D-F0CA-8BA8-2D31-85B9B4606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599" y="3122226"/>
            <a:ext cx="858172" cy="58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967DD508-8E10-3622-A69A-85C23D68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71457">
            <a:off x="5128078" y="3094723"/>
            <a:ext cx="1133514" cy="85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40437-579C-6C21-AC5C-CB3630600701}"/>
              </a:ext>
            </a:extLst>
          </p:cNvPr>
          <p:cNvCxnSpPr>
            <a:stCxn id="16" idx="2"/>
          </p:cNvCxnSpPr>
          <p:nvPr/>
        </p:nvCxnSpPr>
        <p:spPr>
          <a:xfrm flipH="1">
            <a:off x="2555110" y="1661307"/>
            <a:ext cx="183825" cy="8375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826D94-8005-D638-1D8D-53245F2B3FEB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6400465" y="1709300"/>
            <a:ext cx="348871" cy="5342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121FF6E-0672-153D-81DF-0303FAE2027D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738935" y="1661307"/>
            <a:ext cx="642345" cy="276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DBFA05-DD62-3C70-48DB-565E6A7A8FA5}"/>
              </a:ext>
            </a:extLst>
          </p:cNvPr>
          <p:cNvCxnSpPr>
            <a:cxnSpLocks/>
            <a:stCxn id="22" idx="0"/>
            <a:endCxn id="19" idx="2"/>
          </p:cNvCxnSpPr>
          <p:nvPr/>
        </p:nvCxnSpPr>
        <p:spPr>
          <a:xfrm flipV="1">
            <a:off x="3468685" y="2421754"/>
            <a:ext cx="25525" cy="7004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E8C8A27-4758-86B2-8398-D4B2DE3F7BD5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3633277" y="2253981"/>
            <a:ext cx="563612" cy="374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9C281A-8ED0-7B30-3DDE-EEBAB167448D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6248913" y="2838922"/>
            <a:ext cx="256861" cy="5618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BABE714-61CA-94F1-C1BB-2610A5431CF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036161" y="1439413"/>
            <a:ext cx="1681856" cy="46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CDCCC5D-E9A5-0BA7-67B4-386DC3FB8D03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3897771" y="2604232"/>
            <a:ext cx="2608003" cy="812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FA0317-BE0D-B351-5AB4-B588A1891696}"/>
              </a:ext>
            </a:extLst>
          </p:cNvPr>
          <p:cNvCxnSpPr>
            <a:cxnSpLocks/>
          </p:cNvCxnSpPr>
          <p:nvPr/>
        </p:nvCxnSpPr>
        <p:spPr>
          <a:xfrm>
            <a:off x="3741835" y="1980738"/>
            <a:ext cx="976182" cy="64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1934E6C-C180-BCBF-A85D-A7C36871FFC3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5150906" y="2119870"/>
            <a:ext cx="454478" cy="984367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4">
            <a:extLst>
              <a:ext uri="{FF2B5EF4-FFF2-40B4-BE49-F238E27FC236}">
                <a16:creationId xmlns:a16="http://schemas.microsoft.com/office/drawing/2014/main" id="{47E35819-018A-8139-7801-D7490315E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926" y="3764905"/>
            <a:ext cx="493402" cy="47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6F3BC6-B570-04EC-46AD-60AB2A2389FF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476627" y="2178967"/>
            <a:ext cx="636489" cy="1585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3364329-B860-62DF-4A97-069E8852A4FA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3611325" y="2316285"/>
            <a:ext cx="865302" cy="144862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2" descr="Free Thermometer SVG, PNG Icon, Symbol. Download Image.">
            <a:extLst>
              <a:ext uri="{FF2B5EF4-FFF2-40B4-BE49-F238E27FC236}">
                <a16:creationId xmlns:a16="http://schemas.microsoft.com/office/drawing/2014/main" id="{275579A3-1797-10D4-6541-48686DD0A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455" y="3340380"/>
            <a:ext cx="734379" cy="73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4">
            <a:extLst>
              <a:ext uri="{FF2B5EF4-FFF2-40B4-BE49-F238E27FC236}">
                <a16:creationId xmlns:a16="http://schemas.microsoft.com/office/drawing/2014/main" id="{2FCF4F8C-F310-F14E-CC5B-A37DEC81B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148" y="1715906"/>
            <a:ext cx="687521" cy="68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E47EA90-2B44-8F87-FABB-ABE2918907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58883" y="1022120"/>
            <a:ext cx="734379" cy="734379"/>
          </a:xfrm>
          <a:prstGeom prst="rect">
            <a:avLst/>
          </a:prstGeom>
        </p:spPr>
      </p:pic>
      <p:pic>
        <p:nvPicPr>
          <p:cNvPr id="4102" name="Picture 6" descr="Download Free Uv Icons in PNG &amp; SVG">
            <a:extLst>
              <a:ext uri="{FF2B5EF4-FFF2-40B4-BE49-F238E27FC236}">
                <a16:creationId xmlns:a16="http://schemas.microsoft.com/office/drawing/2014/main" id="{A8746FA7-3F2D-B8DB-3455-1AB4B6FFF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312" y="2535681"/>
            <a:ext cx="687522" cy="68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5240B85-5B44-C64F-63AC-8D77DEF4490D}"/>
              </a:ext>
            </a:extLst>
          </p:cNvPr>
          <p:cNvSpPr txBox="1"/>
          <p:nvPr/>
        </p:nvSpPr>
        <p:spPr>
          <a:xfrm>
            <a:off x="6734374" y="3849474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x100</a:t>
            </a:r>
          </a:p>
        </p:txBody>
      </p:sp>
      <p:pic>
        <p:nvPicPr>
          <p:cNvPr id="44" name="Picture 43" descr="A pink and white virus with black lines&#10;&#10;AI-generated content may be incorrect.">
            <a:extLst>
              <a:ext uri="{FF2B5EF4-FFF2-40B4-BE49-F238E27FC236}">
                <a16:creationId xmlns:a16="http://schemas.microsoft.com/office/drawing/2014/main" id="{AB8AB4F4-DBF8-9948-8267-1F4A411FA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569" y="1186956"/>
            <a:ext cx="457200" cy="584200"/>
          </a:xfrm>
          <a:prstGeom prst="rect">
            <a:avLst/>
          </a:prstGeom>
        </p:spPr>
      </p:pic>
      <p:pic>
        <p:nvPicPr>
          <p:cNvPr id="45" name="Picture 44" descr="A pink and white virus with black lines&#10;&#10;AI-generated content may be incorrect.">
            <a:extLst>
              <a:ext uri="{FF2B5EF4-FFF2-40B4-BE49-F238E27FC236}">
                <a16:creationId xmlns:a16="http://schemas.microsoft.com/office/drawing/2014/main" id="{315E10E3-12D7-80B7-9596-AA575BC17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079" y="1230017"/>
            <a:ext cx="457200" cy="584200"/>
          </a:xfrm>
          <a:prstGeom prst="rect">
            <a:avLst/>
          </a:prstGeom>
        </p:spPr>
      </p:pic>
      <p:pic>
        <p:nvPicPr>
          <p:cNvPr id="49" name="Picture 48" descr="A cartoon of a purple object with orange dots&#10;&#10;AI-generated content may be incorrect.">
            <a:extLst>
              <a:ext uri="{FF2B5EF4-FFF2-40B4-BE49-F238E27FC236}">
                <a16:creationId xmlns:a16="http://schemas.microsoft.com/office/drawing/2014/main" id="{C4F22EFD-4877-E0E6-ECF2-6B0F5379F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859656">
            <a:off x="4908994" y="1491860"/>
            <a:ext cx="457200" cy="584200"/>
          </a:xfrm>
          <a:prstGeom prst="rect">
            <a:avLst/>
          </a:prstGeom>
        </p:spPr>
      </p:pic>
      <p:pic>
        <p:nvPicPr>
          <p:cNvPr id="50" name="Picture 49" descr="A red bacteria with black background&#10;&#10;AI-generated content may be incorrect.">
            <a:extLst>
              <a:ext uri="{FF2B5EF4-FFF2-40B4-BE49-F238E27FC236}">
                <a16:creationId xmlns:a16="http://schemas.microsoft.com/office/drawing/2014/main" id="{DDB01BE3-454F-CE0E-5DAE-3571EC6117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485617">
            <a:off x="2521781" y="2415242"/>
            <a:ext cx="457200" cy="584200"/>
          </a:xfrm>
          <a:prstGeom prst="rect">
            <a:avLst/>
          </a:prstGeom>
        </p:spPr>
      </p:pic>
      <p:pic>
        <p:nvPicPr>
          <p:cNvPr id="52" name="Picture 51" descr="A red bacteria with black background&#10;&#10;AI-generated content may be incorrect.">
            <a:extLst>
              <a:ext uri="{FF2B5EF4-FFF2-40B4-BE49-F238E27FC236}">
                <a16:creationId xmlns:a16="http://schemas.microsoft.com/office/drawing/2014/main" id="{F3A91BCB-BAA1-33CA-95B4-F6F135E7A5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485617">
            <a:off x="2259694" y="2674818"/>
            <a:ext cx="457200" cy="584200"/>
          </a:xfrm>
          <a:prstGeom prst="rect">
            <a:avLst/>
          </a:prstGeom>
        </p:spPr>
      </p:pic>
      <p:pic>
        <p:nvPicPr>
          <p:cNvPr id="53" name="Picture 4">
            <a:extLst>
              <a:ext uri="{FF2B5EF4-FFF2-40B4-BE49-F238E27FC236}">
                <a16:creationId xmlns:a16="http://schemas.microsoft.com/office/drawing/2014/main" id="{FBF16F75-28A0-B962-1E9C-050C3E533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631" y="3310869"/>
            <a:ext cx="858172" cy="58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92E1C04-4D16-D19E-B5A9-E43652218A32}"/>
              </a:ext>
            </a:extLst>
          </p:cNvPr>
          <p:cNvCxnSpPr>
            <a:cxnSpLocks/>
          </p:cNvCxnSpPr>
          <p:nvPr/>
        </p:nvCxnSpPr>
        <p:spPr>
          <a:xfrm>
            <a:off x="2732724" y="2971064"/>
            <a:ext cx="335485" cy="2967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3092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>
          <a:extLst>
            <a:ext uri="{FF2B5EF4-FFF2-40B4-BE49-F238E27FC236}">
              <a16:creationId xmlns:a16="http://schemas.microsoft.com/office/drawing/2014/main" id="{C9DDBA19-351E-83EE-41C4-B4D43D3A4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4;p59">
            <a:extLst>
              <a:ext uri="{FF2B5EF4-FFF2-40B4-BE49-F238E27FC236}">
                <a16:creationId xmlns:a16="http://schemas.microsoft.com/office/drawing/2014/main" id="{A71F141D-16C3-3392-CC51-52BCDFBACFF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8596" y="1725291"/>
            <a:ext cx="6666808" cy="25130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Current models focus on small systems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Niche or specific situations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Limited flexibility in model setup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Varying or unknown model and input</a:t>
            </a:r>
            <a:endParaRPr dirty="0"/>
          </a:p>
        </p:txBody>
      </p:sp>
      <p:sp>
        <p:nvSpPr>
          <p:cNvPr id="2" name="Google Shape;420;p57">
            <a:extLst>
              <a:ext uri="{FF2B5EF4-FFF2-40B4-BE49-F238E27FC236}">
                <a16:creationId xmlns:a16="http://schemas.microsoft.com/office/drawing/2014/main" id="{D615FC5B-4FAA-BF52-D14B-B2AC8540FD6F}"/>
              </a:ext>
            </a:extLst>
          </p:cNvPr>
          <p:cNvSpPr txBox="1">
            <a:spLocks/>
          </p:cNvSpPr>
          <p:nvPr/>
        </p:nvSpPr>
        <p:spPr>
          <a:xfrm flipH="1">
            <a:off x="2489400" y="1256482"/>
            <a:ext cx="4165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2800" dirty="0"/>
              <a:t>CHALLENGE</a:t>
            </a:r>
          </a:p>
        </p:txBody>
      </p:sp>
      <p:pic>
        <p:nvPicPr>
          <p:cNvPr id="5" name="Picture 4" descr="A blue and black cell&#10;&#10;AI-generated content may be incorrect.">
            <a:extLst>
              <a:ext uri="{FF2B5EF4-FFF2-40B4-BE49-F238E27FC236}">
                <a16:creationId xmlns:a16="http://schemas.microsoft.com/office/drawing/2014/main" id="{1FA69BBC-76FA-C367-6128-C7EFA3F45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43400" y="233746"/>
            <a:ext cx="457200" cy="584200"/>
          </a:xfrm>
          <a:prstGeom prst="rect">
            <a:avLst/>
          </a:prstGeom>
        </p:spPr>
      </p:pic>
      <p:pic>
        <p:nvPicPr>
          <p:cNvPr id="7" name="Picture 6" descr="A orange bacteria with black background&#10;&#10;AI-generated content may be incorrect.">
            <a:extLst>
              <a:ext uri="{FF2B5EF4-FFF2-40B4-BE49-F238E27FC236}">
                <a16:creationId xmlns:a16="http://schemas.microsoft.com/office/drawing/2014/main" id="{4AD10C5F-19D5-59B8-B35E-275518EBA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99310">
            <a:off x="8464203" y="1987550"/>
            <a:ext cx="457200" cy="584200"/>
          </a:xfrm>
          <a:prstGeom prst="rect">
            <a:avLst/>
          </a:prstGeom>
        </p:spPr>
      </p:pic>
      <p:pic>
        <p:nvPicPr>
          <p:cNvPr id="9" name="Picture 8" descr="A cartoon of a sponge&#10;&#10;AI-generated content may be incorrect.">
            <a:extLst>
              <a:ext uri="{FF2B5EF4-FFF2-40B4-BE49-F238E27FC236}">
                <a16:creationId xmlns:a16="http://schemas.microsoft.com/office/drawing/2014/main" id="{9A9ED4AF-FD14-5C5C-DCA8-F1FEECED4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27227">
            <a:off x="280654" y="2395764"/>
            <a:ext cx="457200" cy="584200"/>
          </a:xfrm>
          <a:prstGeom prst="rect">
            <a:avLst/>
          </a:prstGeom>
        </p:spPr>
      </p:pic>
      <p:pic>
        <p:nvPicPr>
          <p:cNvPr id="11" name="Picture 10" descr="A blue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3FE77A1A-0BAB-E63E-ED7F-ABECEEB11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01436">
            <a:off x="1009996" y="4092704"/>
            <a:ext cx="457200" cy="584200"/>
          </a:xfrm>
          <a:prstGeom prst="rect">
            <a:avLst/>
          </a:prstGeom>
        </p:spPr>
      </p:pic>
      <p:pic>
        <p:nvPicPr>
          <p:cNvPr id="13" name="Picture 12" descr="A pink and white virus with black lines&#10;&#10;AI-generated content may be incorrect.">
            <a:extLst>
              <a:ext uri="{FF2B5EF4-FFF2-40B4-BE49-F238E27FC236}">
                <a16:creationId xmlns:a16="http://schemas.microsoft.com/office/drawing/2014/main" id="{F3FF0478-57B2-4FBF-5B27-C7664C0FE8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465770">
            <a:off x="7876375" y="3654168"/>
            <a:ext cx="457200" cy="584200"/>
          </a:xfrm>
          <a:prstGeom prst="rect">
            <a:avLst/>
          </a:prstGeom>
        </p:spPr>
      </p:pic>
      <p:pic>
        <p:nvPicPr>
          <p:cNvPr id="15" name="Picture 14" descr="A green and white diamond shaped object&#10;&#10;AI-generated content may be incorrect.">
            <a:extLst>
              <a:ext uri="{FF2B5EF4-FFF2-40B4-BE49-F238E27FC236}">
                <a16:creationId xmlns:a16="http://schemas.microsoft.com/office/drawing/2014/main" id="{41AC51FB-DCD1-963D-A921-7F7E64EF16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43442">
            <a:off x="2032200" y="964382"/>
            <a:ext cx="457200" cy="584200"/>
          </a:xfrm>
          <a:prstGeom prst="rect">
            <a:avLst/>
          </a:prstGeom>
        </p:spPr>
      </p:pic>
      <p:pic>
        <p:nvPicPr>
          <p:cNvPr id="17" name="Picture 16" descr="A cartoon of a cell&#10;&#10;AI-generated content may be incorrect.">
            <a:extLst>
              <a:ext uri="{FF2B5EF4-FFF2-40B4-BE49-F238E27FC236}">
                <a16:creationId xmlns:a16="http://schemas.microsoft.com/office/drawing/2014/main" id="{B5C945DB-A343-ABA6-394A-03682F02F7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5500" y="4032086"/>
            <a:ext cx="457200" cy="584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A9C62-646A-1C10-1DF6-B05F8FE9D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076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>
          <a:extLst>
            <a:ext uri="{FF2B5EF4-FFF2-40B4-BE49-F238E27FC236}">
              <a16:creationId xmlns:a16="http://schemas.microsoft.com/office/drawing/2014/main" id="{64C66730-A725-99FD-06BA-D0A35806D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B2F4D1-216A-40BE-865C-AB430BAD9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7472" y="1852245"/>
            <a:ext cx="6689000" cy="2386121"/>
          </a:xfrm>
        </p:spPr>
        <p:txBody>
          <a:bodyPr/>
          <a:lstStyle/>
          <a:p>
            <a:pPr marL="0" indent="0"/>
            <a:r>
              <a:rPr lang="en-US" dirty="0"/>
              <a:t>Flexible simulation framework </a:t>
            </a:r>
          </a:p>
          <a:p>
            <a:pPr marL="0" indent="0"/>
            <a:r>
              <a:rPr lang="en-US" dirty="0"/>
              <a:t>Network representation</a:t>
            </a:r>
          </a:p>
          <a:p>
            <a:pPr marL="0" indent="0"/>
            <a:r>
              <a:rPr lang="en-US" dirty="0"/>
              <a:t>Model states </a:t>
            </a:r>
          </a:p>
          <a:p>
            <a:pPr marL="0" indent="0"/>
            <a:r>
              <a:rPr lang="en-US" dirty="0"/>
              <a:t>Varying complexities</a:t>
            </a:r>
          </a:p>
          <a:p>
            <a:pPr marL="0" indent="0"/>
            <a:r>
              <a:rPr lang="en-US" dirty="0"/>
              <a:t>Easy to set up</a:t>
            </a:r>
          </a:p>
          <a:p>
            <a:pPr marL="0" indent="0"/>
            <a:r>
              <a:rPr lang="en-US" dirty="0"/>
              <a:t>Interactive</a:t>
            </a:r>
          </a:p>
        </p:txBody>
      </p:sp>
      <p:sp>
        <p:nvSpPr>
          <p:cNvPr id="2" name="Google Shape;420;p57">
            <a:extLst>
              <a:ext uri="{FF2B5EF4-FFF2-40B4-BE49-F238E27FC236}">
                <a16:creationId xmlns:a16="http://schemas.microsoft.com/office/drawing/2014/main" id="{81310934-2E9D-3C93-AE7F-C6C198429AFC}"/>
              </a:ext>
            </a:extLst>
          </p:cNvPr>
          <p:cNvSpPr txBox="1">
            <a:spLocks/>
          </p:cNvSpPr>
          <p:nvPr/>
        </p:nvSpPr>
        <p:spPr>
          <a:xfrm flipH="1">
            <a:off x="2489372" y="1138845"/>
            <a:ext cx="4165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2800" dirty="0"/>
              <a:t>ANSWER</a:t>
            </a:r>
          </a:p>
        </p:txBody>
      </p:sp>
      <p:pic>
        <p:nvPicPr>
          <p:cNvPr id="7" name="Picture 6" descr="A red bacteria with black background&#10;&#10;AI-generated content may be incorrect.">
            <a:extLst>
              <a:ext uri="{FF2B5EF4-FFF2-40B4-BE49-F238E27FC236}">
                <a16:creationId xmlns:a16="http://schemas.microsoft.com/office/drawing/2014/main" id="{27B349F7-3953-9AEC-5AF6-C73866D83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03580">
            <a:off x="4607037" y="4487699"/>
            <a:ext cx="457200" cy="584200"/>
          </a:xfrm>
          <a:prstGeom prst="rect">
            <a:avLst/>
          </a:prstGeom>
        </p:spPr>
      </p:pic>
      <p:pic>
        <p:nvPicPr>
          <p:cNvPr id="9" name="Picture 8" descr="A cartoon of a sponge&#10;&#10;AI-generated content may be incorrect.">
            <a:extLst>
              <a:ext uri="{FF2B5EF4-FFF2-40B4-BE49-F238E27FC236}">
                <a16:creationId xmlns:a16="http://schemas.microsoft.com/office/drawing/2014/main" id="{869B2F76-3BD7-45FA-3BC2-2E01A436E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250537">
            <a:off x="6824664" y="4487474"/>
            <a:ext cx="457200" cy="584200"/>
          </a:xfrm>
          <a:prstGeom prst="rect">
            <a:avLst/>
          </a:prstGeom>
        </p:spPr>
      </p:pic>
      <p:pic>
        <p:nvPicPr>
          <p:cNvPr id="11" name="Picture 10" descr="A cartoon of a virus&#10;&#10;AI-generated content may be incorrect.">
            <a:extLst>
              <a:ext uri="{FF2B5EF4-FFF2-40B4-BE49-F238E27FC236}">
                <a16:creationId xmlns:a16="http://schemas.microsoft.com/office/drawing/2014/main" id="{A9471407-C0A9-7646-E0A6-7E0806F69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77268">
            <a:off x="2378943" y="799567"/>
            <a:ext cx="457200" cy="584200"/>
          </a:xfrm>
          <a:prstGeom prst="rect">
            <a:avLst/>
          </a:prstGeom>
        </p:spPr>
      </p:pic>
      <p:pic>
        <p:nvPicPr>
          <p:cNvPr id="13" name="Picture 12" descr="A purple virus with black lines&#10;&#10;AI-generated content may be incorrect.">
            <a:extLst>
              <a:ext uri="{FF2B5EF4-FFF2-40B4-BE49-F238E27FC236}">
                <a16:creationId xmlns:a16="http://schemas.microsoft.com/office/drawing/2014/main" id="{43EBD235-17BA-AB3D-BA7C-29D422DAD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183150">
            <a:off x="777266" y="2416184"/>
            <a:ext cx="457200" cy="584200"/>
          </a:xfrm>
          <a:prstGeom prst="rect">
            <a:avLst/>
          </a:prstGeom>
        </p:spPr>
      </p:pic>
      <p:pic>
        <p:nvPicPr>
          <p:cNvPr id="15" name="Picture 14" descr="A close up of a logo&#10;&#10;AI-generated content may be incorrect.">
            <a:extLst>
              <a:ext uri="{FF2B5EF4-FFF2-40B4-BE49-F238E27FC236}">
                <a16:creationId xmlns:a16="http://schemas.microsoft.com/office/drawing/2014/main" id="{30C01DF8-0673-AD7E-AC53-F3B7D4D88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315050">
            <a:off x="8127534" y="3108606"/>
            <a:ext cx="457200" cy="584200"/>
          </a:xfrm>
          <a:prstGeom prst="rect">
            <a:avLst/>
          </a:prstGeom>
        </p:spPr>
      </p:pic>
      <p:pic>
        <p:nvPicPr>
          <p:cNvPr id="17" name="Picture 16" descr="A yellow and green object&#10;&#10;AI-generated content may be incorrect.">
            <a:extLst>
              <a:ext uri="{FF2B5EF4-FFF2-40B4-BE49-F238E27FC236}">
                <a16:creationId xmlns:a16="http://schemas.microsoft.com/office/drawing/2014/main" id="{09FE7BA9-0C25-EED7-DB25-ED7A7818B5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24492">
            <a:off x="6109863" y="846744"/>
            <a:ext cx="457200" cy="584200"/>
          </a:xfrm>
          <a:prstGeom prst="rect">
            <a:avLst/>
          </a:prstGeom>
        </p:spPr>
      </p:pic>
      <p:pic>
        <p:nvPicPr>
          <p:cNvPr id="19" name="Picture 18" descr="A cartoon of a cell&#10;&#10;AI-generated content may be incorrect.">
            <a:extLst>
              <a:ext uri="{FF2B5EF4-FFF2-40B4-BE49-F238E27FC236}">
                <a16:creationId xmlns:a16="http://schemas.microsoft.com/office/drawing/2014/main" id="{F67BE0CA-529E-06BE-A09D-70D652C734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061924">
            <a:off x="511628" y="247650"/>
            <a:ext cx="457200" cy="5842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B838C6-9CFB-2777-E511-82DD99EB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4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>
          <a:extLst>
            <a:ext uri="{FF2B5EF4-FFF2-40B4-BE49-F238E27FC236}">
              <a16:creationId xmlns:a16="http://schemas.microsoft.com/office/drawing/2014/main" id="{FD4264D0-F69A-22FE-D0E7-8850901BB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>
            <a:extLst>
              <a:ext uri="{FF2B5EF4-FFF2-40B4-BE49-F238E27FC236}">
                <a16:creationId xmlns:a16="http://schemas.microsoft.com/office/drawing/2014/main" id="{30D7C770-6538-D8F5-D4F8-8CB5E92280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76123" y="2188792"/>
            <a:ext cx="3505223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PHAGES AND ODE MODELS</a:t>
            </a:r>
            <a:endParaRPr dirty="0"/>
          </a:p>
        </p:txBody>
      </p:sp>
      <p:sp>
        <p:nvSpPr>
          <p:cNvPr id="421" name="Google Shape;421;p57">
            <a:extLst>
              <a:ext uri="{FF2B5EF4-FFF2-40B4-BE49-F238E27FC236}">
                <a16:creationId xmlns:a16="http://schemas.microsoft.com/office/drawing/2014/main" id="{4FAC62F5-294F-02F4-291F-41DE134B2F39}"/>
              </a:ext>
            </a:extLst>
          </p:cNvPr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57">
            <a:extLst>
              <a:ext uri="{FF2B5EF4-FFF2-40B4-BE49-F238E27FC236}">
                <a16:creationId xmlns:a16="http://schemas.microsoft.com/office/drawing/2014/main" id="{01FFC7CB-616D-9D17-6CDA-8850C4BE7EDE}"/>
              </a:ext>
            </a:extLst>
          </p:cNvPr>
          <p:cNvSpPr/>
          <p:nvPr/>
        </p:nvSpPr>
        <p:spPr>
          <a:xfrm rot="-5400000">
            <a:off x="575975" y="436524"/>
            <a:ext cx="1484400" cy="148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blue and black cell&#10;&#10;AI-generated content may be incorrect.">
            <a:extLst>
              <a:ext uri="{FF2B5EF4-FFF2-40B4-BE49-F238E27FC236}">
                <a16:creationId xmlns:a16="http://schemas.microsoft.com/office/drawing/2014/main" id="{C074D3BC-C051-F0B8-24AA-C9A934EDB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001000" y="3947158"/>
            <a:ext cx="457200" cy="584200"/>
          </a:xfrm>
          <a:prstGeom prst="rect">
            <a:avLst/>
          </a:prstGeom>
        </p:spPr>
      </p:pic>
      <p:pic>
        <p:nvPicPr>
          <p:cNvPr id="5" name="Picture 4" descr="A blue bacteria with white lines&#10;&#10;AI-generated content may be incorrect.">
            <a:extLst>
              <a:ext uri="{FF2B5EF4-FFF2-40B4-BE49-F238E27FC236}">
                <a16:creationId xmlns:a16="http://schemas.microsoft.com/office/drawing/2014/main" id="{6697BD74-66B7-67A0-CEFB-0A2679348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401988">
            <a:off x="5102733" y="2151390"/>
            <a:ext cx="457200" cy="584200"/>
          </a:xfrm>
          <a:prstGeom prst="rect">
            <a:avLst/>
          </a:prstGeom>
        </p:spPr>
      </p:pic>
      <p:pic>
        <p:nvPicPr>
          <p:cNvPr id="7" name="Picture 6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CAE83DC1-6E3F-C727-D86B-40CE198A7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972625">
            <a:off x="3077391" y="594374"/>
            <a:ext cx="457200" cy="584200"/>
          </a:xfrm>
          <a:prstGeom prst="rect">
            <a:avLst/>
          </a:prstGeom>
        </p:spPr>
      </p:pic>
      <p:pic>
        <p:nvPicPr>
          <p:cNvPr id="9" name="Picture 8" descr="A cartoon of a cell&#10;&#10;AI-generated content may be incorrect.">
            <a:extLst>
              <a:ext uri="{FF2B5EF4-FFF2-40B4-BE49-F238E27FC236}">
                <a16:creationId xmlns:a16="http://schemas.microsoft.com/office/drawing/2014/main" id="{5444EA72-612B-A5E1-63D0-AA22922545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81098">
            <a:off x="3778508" y="3820700"/>
            <a:ext cx="457200" cy="584200"/>
          </a:xfrm>
          <a:prstGeom prst="rect">
            <a:avLst/>
          </a:prstGeom>
        </p:spPr>
      </p:pic>
      <p:pic>
        <p:nvPicPr>
          <p:cNvPr id="11" name="Picture 10" descr="A purple object with black background&#10;&#10;AI-generated content may be incorrect.">
            <a:extLst>
              <a:ext uri="{FF2B5EF4-FFF2-40B4-BE49-F238E27FC236}">
                <a16:creationId xmlns:a16="http://schemas.microsoft.com/office/drawing/2014/main" id="{E9179452-C666-5B9E-0E0D-A2376AE73D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11796">
            <a:off x="1603026" y="3655058"/>
            <a:ext cx="457200" cy="584200"/>
          </a:xfrm>
          <a:prstGeom prst="rect">
            <a:avLst/>
          </a:prstGeom>
        </p:spPr>
      </p:pic>
      <p:pic>
        <p:nvPicPr>
          <p:cNvPr id="13" name="Picture 12" descr="A purple virus with black lines&#10;&#10;AI-generated content may be incorrect.">
            <a:extLst>
              <a:ext uri="{FF2B5EF4-FFF2-40B4-BE49-F238E27FC236}">
                <a16:creationId xmlns:a16="http://schemas.microsoft.com/office/drawing/2014/main" id="{41F550E2-A683-A141-C242-514B10E836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27695">
            <a:off x="5008957" y="3528600"/>
            <a:ext cx="457200" cy="584200"/>
          </a:xfrm>
          <a:prstGeom prst="rect">
            <a:avLst/>
          </a:prstGeom>
        </p:spPr>
      </p:pic>
      <p:pic>
        <p:nvPicPr>
          <p:cNvPr id="15" name="Picture 14" descr="A close up of a logo&#10;&#10;AI-generated content may be incorrect.">
            <a:extLst>
              <a:ext uri="{FF2B5EF4-FFF2-40B4-BE49-F238E27FC236}">
                <a16:creationId xmlns:a16="http://schemas.microsoft.com/office/drawing/2014/main" id="{1A4CD6B9-A66D-AEE9-1464-22183F166E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821721">
            <a:off x="6740813" y="1336574"/>
            <a:ext cx="457200" cy="584200"/>
          </a:xfrm>
          <a:prstGeom prst="rect">
            <a:avLst/>
          </a:prstGeom>
        </p:spPr>
      </p:pic>
      <p:pic>
        <p:nvPicPr>
          <p:cNvPr id="17" name="Picture 16" descr="A yellow and green object&#10;&#10;AI-generated content may be incorrect.">
            <a:extLst>
              <a:ext uri="{FF2B5EF4-FFF2-40B4-BE49-F238E27FC236}">
                <a16:creationId xmlns:a16="http://schemas.microsoft.com/office/drawing/2014/main" id="{8C69AC24-C4FE-C7CC-A569-D5636D4358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798668">
            <a:off x="4381500" y="753625"/>
            <a:ext cx="457200" cy="584200"/>
          </a:xfrm>
          <a:prstGeom prst="rect">
            <a:avLst/>
          </a:prstGeom>
        </p:spPr>
      </p:pic>
      <p:pic>
        <p:nvPicPr>
          <p:cNvPr id="19" name="Picture 18" descr="A cartoon of a cell&#10;&#10;AI-generated content may be incorrect.">
            <a:extLst>
              <a:ext uri="{FF2B5EF4-FFF2-40B4-BE49-F238E27FC236}">
                <a16:creationId xmlns:a16="http://schemas.microsoft.com/office/drawing/2014/main" id="{BE485EA9-F8D8-9049-0B89-206A091B22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889949">
            <a:off x="7010278" y="2541625"/>
            <a:ext cx="457200" cy="584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4785B-E4E8-A1C1-F9CF-C346D3538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3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9451CACA-034C-967D-918B-3758BD2C3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F46C074-1CA9-6C4F-FF88-DB90530B2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16" y="1489106"/>
            <a:ext cx="1853223" cy="25717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A2F91F-3CAE-0B68-CCA3-FA25866C1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949" y="1506524"/>
            <a:ext cx="2632979" cy="25717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1AF1789-4659-9705-55AE-8E731E4E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352" y="1489104"/>
            <a:ext cx="2808748" cy="2571750"/>
          </a:xfrm>
          <a:prstGeom prst="rect">
            <a:avLst/>
          </a:prstGeom>
        </p:spPr>
      </p:pic>
      <p:pic>
        <p:nvPicPr>
          <p:cNvPr id="6" name="Picture 5" descr="A green bacteria with black background&#10;&#10;AI-generated content may be incorrect.">
            <a:extLst>
              <a:ext uri="{FF2B5EF4-FFF2-40B4-BE49-F238E27FC236}">
                <a16:creationId xmlns:a16="http://schemas.microsoft.com/office/drawing/2014/main" id="{770A6AC2-27CA-F3F1-9491-1A75A99F4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502052">
            <a:off x="5085849" y="4361505"/>
            <a:ext cx="457200" cy="584200"/>
          </a:xfrm>
          <a:prstGeom prst="rect">
            <a:avLst/>
          </a:prstGeom>
        </p:spPr>
      </p:pic>
      <p:pic>
        <p:nvPicPr>
          <p:cNvPr id="8" name="Picture 7" descr="A cartoon of a cell&#10;&#10;AI-generated content may be incorrect.">
            <a:extLst>
              <a:ext uri="{FF2B5EF4-FFF2-40B4-BE49-F238E27FC236}">
                <a16:creationId xmlns:a16="http://schemas.microsoft.com/office/drawing/2014/main" id="{D74BCFD4-647C-2241-76B4-95791B96C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922852">
            <a:off x="4490453" y="849916"/>
            <a:ext cx="457200" cy="584200"/>
          </a:xfrm>
          <a:prstGeom prst="rect">
            <a:avLst/>
          </a:prstGeom>
        </p:spPr>
      </p:pic>
      <p:pic>
        <p:nvPicPr>
          <p:cNvPr id="10" name="Picture 9" descr="A cartoon of a sponge&#10;&#10;AI-generated content may be incorrect.">
            <a:extLst>
              <a:ext uri="{FF2B5EF4-FFF2-40B4-BE49-F238E27FC236}">
                <a16:creationId xmlns:a16="http://schemas.microsoft.com/office/drawing/2014/main" id="{5402369E-D61E-3147-9C45-2BE60107D7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5278901">
            <a:off x="1102195" y="4510442"/>
            <a:ext cx="457200" cy="584200"/>
          </a:xfrm>
          <a:prstGeom prst="rect">
            <a:avLst/>
          </a:prstGeom>
        </p:spPr>
      </p:pic>
      <p:pic>
        <p:nvPicPr>
          <p:cNvPr id="12" name="Picture 11" descr="A cartoon of a virus&#10;&#10;AI-generated content may be incorrect.">
            <a:extLst>
              <a:ext uri="{FF2B5EF4-FFF2-40B4-BE49-F238E27FC236}">
                <a16:creationId xmlns:a16="http://schemas.microsoft.com/office/drawing/2014/main" id="{AC73F4B9-6D6E-4388-77EA-7D9A8B7888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480329">
            <a:off x="163854" y="2985248"/>
            <a:ext cx="457200" cy="584200"/>
          </a:xfrm>
          <a:prstGeom prst="rect">
            <a:avLst/>
          </a:prstGeom>
        </p:spPr>
      </p:pic>
      <p:pic>
        <p:nvPicPr>
          <p:cNvPr id="14" name="Picture 13" descr="A cartoon of a virus&#10;&#10;AI-generated content may be incorrect.">
            <a:extLst>
              <a:ext uri="{FF2B5EF4-FFF2-40B4-BE49-F238E27FC236}">
                <a16:creationId xmlns:a16="http://schemas.microsoft.com/office/drawing/2014/main" id="{229C33C0-9744-1159-20F3-FC6A5D8E47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522501">
            <a:off x="8480422" y="3415749"/>
            <a:ext cx="457200" cy="584200"/>
          </a:xfrm>
          <a:prstGeom prst="rect">
            <a:avLst/>
          </a:prstGeom>
        </p:spPr>
      </p:pic>
      <p:pic>
        <p:nvPicPr>
          <p:cNvPr id="16" name="Picture 15" descr="A pink and blue diamond shaped object&#10;&#10;AI-generated content may be incorrect.">
            <a:extLst>
              <a:ext uri="{FF2B5EF4-FFF2-40B4-BE49-F238E27FC236}">
                <a16:creationId xmlns:a16="http://schemas.microsoft.com/office/drawing/2014/main" id="{D1351EB9-5245-9EEE-D47A-B20E84F4E9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850953">
            <a:off x="790678" y="451340"/>
            <a:ext cx="457200" cy="584200"/>
          </a:xfrm>
          <a:prstGeom prst="rect">
            <a:avLst/>
          </a:prstGeom>
        </p:spPr>
      </p:pic>
      <p:pic>
        <p:nvPicPr>
          <p:cNvPr id="19" name="Picture 18" descr="A cartoon of a pink object with green spots&#10;&#10;AI-generated content may be incorrect.">
            <a:extLst>
              <a:ext uri="{FF2B5EF4-FFF2-40B4-BE49-F238E27FC236}">
                <a16:creationId xmlns:a16="http://schemas.microsoft.com/office/drawing/2014/main" id="{C08D2433-2047-D717-91D0-39F8CCB442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8217311">
            <a:off x="8445541" y="655753"/>
            <a:ext cx="457200" cy="584200"/>
          </a:xfrm>
          <a:prstGeom prst="rect">
            <a:avLst/>
          </a:prstGeom>
        </p:spPr>
      </p:pic>
      <p:sp>
        <p:nvSpPr>
          <p:cNvPr id="20" name="Google Shape;420;p57">
            <a:extLst>
              <a:ext uri="{FF2B5EF4-FFF2-40B4-BE49-F238E27FC236}">
                <a16:creationId xmlns:a16="http://schemas.microsoft.com/office/drawing/2014/main" id="{1E370E87-07CD-951B-1F99-FFD4AEDB04ED}"/>
              </a:ext>
            </a:extLst>
          </p:cNvPr>
          <p:cNvSpPr txBox="1">
            <a:spLocks/>
          </p:cNvSpPr>
          <p:nvPr/>
        </p:nvSpPr>
        <p:spPr>
          <a:xfrm flipH="1">
            <a:off x="1941859" y="489896"/>
            <a:ext cx="5279092" cy="555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2800" dirty="0"/>
              <a:t>Phage Biology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FC889-325A-E827-2C76-7B3561EBC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5D3B2-19AF-1EB2-59DE-328C71DF768D}"/>
              </a:ext>
            </a:extLst>
          </p:cNvPr>
          <p:cNvSpPr txBox="1"/>
          <p:nvPr/>
        </p:nvSpPr>
        <p:spPr>
          <a:xfrm>
            <a:off x="1129193" y="4159536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27-190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6E756C-2655-A230-1175-F9830FDB9F05}"/>
              </a:ext>
            </a:extLst>
          </p:cNvPr>
          <p:cNvSpPr txBox="1"/>
          <p:nvPr/>
        </p:nvSpPr>
        <p:spPr>
          <a:xfrm>
            <a:off x="2972387" y="4166098"/>
            <a:ext cx="2752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Infect, Lysogenic, Lytic, Release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49202-9CFA-3828-01D1-04135941F418}"/>
              </a:ext>
            </a:extLst>
          </p:cNvPr>
          <p:cNvSpPr txBox="1"/>
          <p:nvPr/>
        </p:nvSpPr>
        <p:spPr>
          <a:xfrm>
            <a:off x="6585567" y="4166098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Phage Plaques</a:t>
            </a:r>
          </a:p>
        </p:txBody>
      </p:sp>
    </p:spTree>
    <p:extLst>
      <p:ext uri="{BB962C8B-B14F-4D97-AF65-F5344CB8AC3E}">
        <p14:creationId xmlns:p14="http://schemas.microsoft.com/office/powerpoint/2010/main" val="238484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9F7ECAB5-B65E-7038-4FF1-C34AEAFCB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ell division&#10;&#10;AI-generated content may be incorrect.">
            <a:extLst>
              <a:ext uri="{FF2B5EF4-FFF2-40B4-BE49-F238E27FC236}">
                <a16:creationId xmlns:a16="http://schemas.microsoft.com/office/drawing/2014/main" id="{11E21232-47B9-FA11-D8DC-867A209E4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06" y="1514700"/>
            <a:ext cx="2888062" cy="1353779"/>
          </a:xfrm>
          <a:prstGeom prst="rect">
            <a:avLst/>
          </a:prstGeom>
        </p:spPr>
      </p:pic>
      <p:pic>
        <p:nvPicPr>
          <p:cNvPr id="7" name="Picture 6" descr="A diagram of a cell&#10;&#10;AI-generated content may be incorrect.">
            <a:extLst>
              <a:ext uri="{FF2B5EF4-FFF2-40B4-BE49-F238E27FC236}">
                <a16:creationId xmlns:a16="http://schemas.microsoft.com/office/drawing/2014/main" id="{EB700AA5-C94F-C2BC-BBFD-A09B8F3C3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703" y="1428746"/>
            <a:ext cx="2888061" cy="1353779"/>
          </a:xfrm>
          <a:prstGeom prst="rect">
            <a:avLst/>
          </a:prstGeom>
        </p:spPr>
      </p:pic>
      <p:pic>
        <p:nvPicPr>
          <p:cNvPr id="20" name="Picture 19" descr="A diagram of a cell division&#10;&#10;AI-generated content may be incorrect.">
            <a:extLst>
              <a:ext uri="{FF2B5EF4-FFF2-40B4-BE49-F238E27FC236}">
                <a16:creationId xmlns:a16="http://schemas.microsoft.com/office/drawing/2014/main" id="{10A9FAF9-B2A5-7942-57BD-837B8B9E4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204" y="3415053"/>
            <a:ext cx="2888062" cy="135377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E25CA3-A100-AA05-7577-AD874B0D88DD}"/>
              </a:ext>
            </a:extLst>
          </p:cNvPr>
          <p:cNvSpPr txBox="1"/>
          <p:nvPr/>
        </p:nvSpPr>
        <p:spPr>
          <a:xfrm>
            <a:off x="269204" y="1191207"/>
            <a:ext cx="2888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" pitchFamily="2" charset="77"/>
              </a:rPr>
              <a:t>Agent Based 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69FB0A-256C-B23C-75A2-BD6228339C00}"/>
              </a:ext>
            </a:extLst>
          </p:cNvPr>
          <p:cNvSpPr txBox="1"/>
          <p:nvPr/>
        </p:nvSpPr>
        <p:spPr>
          <a:xfrm>
            <a:off x="6010701" y="1104042"/>
            <a:ext cx="2888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" pitchFamily="2" charset="77"/>
              </a:rPr>
              <a:t>Consumer-Resource Model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422BBA-5350-38F3-A2CA-7A9B8934CAB8}"/>
              </a:ext>
            </a:extLst>
          </p:cNvPr>
          <p:cNvSpPr txBox="1"/>
          <p:nvPr/>
        </p:nvSpPr>
        <p:spPr>
          <a:xfrm>
            <a:off x="6026645" y="3027145"/>
            <a:ext cx="2865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Montserrat" pitchFamily="2" charset="77"/>
              </a:rPr>
              <a:t>Lotka</a:t>
            </a:r>
            <a:r>
              <a:rPr lang="en-US" b="1" dirty="0">
                <a:latin typeface="Montserrat" pitchFamily="2" charset="77"/>
              </a:rPr>
              <a:t>-Volterra 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C15E50-EF26-AF18-4A80-586E090C5620}"/>
              </a:ext>
            </a:extLst>
          </p:cNvPr>
          <p:cNvSpPr txBox="1"/>
          <p:nvPr/>
        </p:nvSpPr>
        <p:spPr>
          <a:xfrm>
            <a:off x="269204" y="3107276"/>
            <a:ext cx="2865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" pitchFamily="2" charset="77"/>
              </a:rPr>
              <a:t>Trait-based (PDE) Model</a:t>
            </a:r>
          </a:p>
        </p:txBody>
      </p:sp>
      <p:pic>
        <p:nvPicPr>
          <p:cNvPr id="15" name="Picture 14" descr="A diagram of a circular cycle&#10;&#10;AI-generated content may be incorrect.">
            <a:extLst>
              <a:ext uri="{FF2B5EF4-FFF2-40B4-BE49-F238E27FC236}">
                <a16:creationId xmlns:a16="http://schemas.microsoft.com/office/drawing/2014/main" id="{A4E08257-8DE5-85F3-63B6-954F20731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0701" y="3337819"/>
            <a:ext cx="2881881" cy="1350882"/>
          </a:xfrm>
          <a:prstGeom prst="rect">
            <a:avLst/>
          </a:prstGeom>
        </p:spPr>
      </p:pic>
      <p:sp>
        <p:nvSpPr>
          <p:cNvPr id="33" name="Google Shape;420;p57">
            <a:extLst>
              <a:ext uri="{FF2B5EF4-FFF2-40B4-BE49-F238E27FC236}">
                <a16:creationId xmlns:a16="http://schemas.microsoft.com/office/drawing/2014/main" id="{78DC5CF9-4121-923A-6AD7-3FF7D8469204}"/>
              </a:ext>
            </a:extLst>
          </p:cNvPr>
          <p:cNvSpPr txBox="1">
            <a:spLocks/>
          </p:cNvSpPr>
          <p:nvPr/>
        </p:nvSpPr>
        <p:spPr>
          <a:xfrm flipH="1">
            <a:off x="2489400" y="389194"/>
            <a:ext cx="4165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2800" dirty="0"/>
              <a:t>Different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4282F1-80FE-F787-CF2E-1B8B37C1D735}"/>
              </a:ext>
            </a:extLst>
          </p:cNvPr>
          <p:cNvSpPr txBox="1"/>
          <p:nvPr/>
        </p:nvSpPr>
        <p:spPr>
          <a:xfrm>
            <a:off x="3151086" y="2404143"/>
            <a:ext cx="28577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" pitchFamily="2" charset="77"/>
              </a:rPr>
              <a:t>Spatial vs. Non-Spatial Models</a:t>
            </a:r>
          </a:p>
          <a:p>
            <a:pPr algn="ctr"/>
            <a:r>
              <a:rPr lang="en-US" b="1" dirty="0">
                <a:latin typeface="Montserrat" pitchFamily="2" charset="77"/>
              </a:rPr>
              <a:t>Explicit vs. Implicit Resource Consumption</a:t>
            </a:r>
          </a:p>
          <a:p>
            <a:pPr algn="ctr"/>
            <a:r>
              <a:rPr lang="en-US" b="1" dirty="0">
                <a:latin typeface="Montserrat" pitchFamily="2" charset="77"/>
              </a:rPr>
              <a:t>Individual vs. Population Based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E4B5B-1E27-39A8-18C6-907C90491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F6F3-74E1-C848-B819-E33674367C9C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A cartoon of a purple object with orange dots&#10;&#10;AI-generated content may be incorrect.">
            <a:extLst>
              <a:ext uri="{FF2B5EF4-FFF2-40B4-BE49-F238E27FC236}">
                <a16:creationId xmlns:a16="http://schemas.microsoft.com/office/drawing/2014/main" id="{0A7A9131-160F-934F-4AE6-C5DA905BD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132003">
            <a:off x="6479130" y="72689"/>
            <a:ext cx="457200" cy="584200"/>
          </a:xfrm>
          <a:prstGeom prst="rect">
            <a:avLst/>
          </a:prstGeom>
        </p:spPr>
      </p:pic>
      <p:pic>
        <p:nvPicPr>
          <p:cNvPr id="10" name="Picture 9" descr="A close up of a logo&#10;&#10;AI-generated content may be incorrect.">
            <a:extLst>
              <a:ext uri="{FF2B5EF4-FFF2-40B4-BE49-F238E27FC236}">
                <a16:creationId xmlns:a16="http://schemas.microsoft.com/office/drawing/2014/main" id="{3F7225EC-56E5-0D24-12EC-3DA8F0306C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89931">
            <a:off x="40604" y="2536313"/>
            <a:ext cx="457200" cy="584200"/>
          </a:xfrm>
          <a:prstGeom prst="rect">
            <a:avLst/>
          </a:prstGeom>
        </p:spPr>
      </p:pic>
      <p:pic>
        <p:nvPicPr>
          <p:cNvPr id="12" name="Picture 11" descr="A blue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14B918C5-AA8E-83E9-06A0-76C1E7B243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484771">
            <a:off x="5780260" y="3262978"/>
            <a:ext cx="457200" cy="584200"/>
          </a:xfrm>
          <a:prstGeom prst="rect">
            <a:avLst/>
          </a:prstGeom>
        </p:spPr>
      </p:pic>
      <p:pic>
        <p:nvPicPr>
          <p:cNvPr id="14" name="Picture 13" descr="A green object with purple dots&#10;&#10;AI-generated content may be incorrect.">
            <a:extLst>
              <a:ext uri="{FF2B5EF4-FFF2-40B4-BE49-F238E27FC236}">
                <a16:creationId xmlns:a16="http://schemas.microsoft.com/office/drawing/2014/main" id="{A019612D-23C0-0541-08AD-A227FB2336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6214" y="379300"/>
            <a:ext cx="457200" cy="584200"/>
          </a:xfrm>
          <a:prstGeom prst="rect">
            <a:avLst/>
          </a:prstGeom>
        </p:spPr>
      </p:pic>
      <p:pic>
        <p:nvPicPr>
          <p:cNvPr id="17" name="Picture 16" descr="A red bacteria with black background&#10;&#10;AI-generated content may be incorrect.">
            <a:extLst>
              <a:ext uri="{FF2B5EF4-FFF2-40B4-BE49-F238E27FC236}">
                <a16:creationId xmlns:a16="http://schemas.microsoft.com/office/drawing/2014/main" id="{F838ACEF-1395-B118-5816-C7645650FB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3009815">
            <a:off x="1367200" y="421782"/>
            <a:ext cx="457200" cy="584200"/>
          </a:xfrm>
          <a:prstGeom prst="rect">
            <a:avLst/>
          </a:prstGeom>
        </p:spPr>
      </p:pic>
      <p:pic>
        <p:nvPicPr>
          <p:cNvPr id="19" name="Picture 18" descr="A blue bacteria with white lines&#10;&#10;AI-generated content may be incorrect.">
            <a:extLst>
              <a:ext uri="{FF2B5EF4-FFF2-40B4-BE49-F238E27FC236}">
                <a16:creationId xmlns:a16="http://schemas.microsoft.com/office/drawing/2014/main" id="{227B21B0-0D10-D201-4720-04DC2FC61B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415350">
            <a:off x="3890668" y="4105154"/>
            <a:ext cx="457200" cy="584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BC66C84-6F55-6EA8-1E45-955FB43688C8}"/>
              </a:ext>
            </a:extLst>
          </p:cNvPr>
          <p:cNvSpPr txBox="1"/>
          <p:nvPr/>
        </p:nvSpPr>
        <p:spPr>
          <a:xfrm>
            <a:off x="707060" y="2800008"/>
            <a:ext cx="2257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Spatial, Explicit, Individual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AF47FA-71EE-D18F-3600-10A6EE53E913}"/>
              </a:ext>
            </a:extLst>
          </p:cNvPr>
          <p:cNvSpPr txBox="1"/>
          <p:nvPr/>
        </p:nvSpPr>
        <p:spPr>
          <a:xfrm>
            <a:off x="438320" y="4750692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Spatial, Explicit, Population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66ED25-0364-F2A4-FA36-02DC0DFFD5D9}"/>
              </a:ext>
            </a:extLst>
          </p:cNvPr>
          <p:cNvSpPr txBox="1"/>
          <p:nvPr/>
        </p:nvSpPr>
        <p:spPr>
          <a:xfrm>
            <a:off x="5939403" y="2769726"/>
            <a:ext cx="27350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Non-Spatial, Explicit, Population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77DA3E-A614-A7AD-66DD-079DC18EEB01}"/>
              </a:ext>
            </a:extLst>
          </p:cNvPr>
          <p:cNvSpPr txBox="1"/>
          <p:nvPr/>
        </p:nvSpPr>
        <p:spPr>
          <a:xfrm>
            <a:off x="5467867" y="4678522"/>
            <a:ext cx="2723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Non-Spatial, Implicit, Population</a:t>
            </a:r>
          </a:p>
        </p:txBody>
      </p:sp>
    </p:spTree>
    <p:extLst>
      <p:ext uri="{BB962C8B-B14F-4D97-AF65-F5344CB8AC3E}">
        <p14:creationId xmlns:p14="http://schemas.microsoft.com/office/powerpoint/2010/main" val="336510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Style Thesis Defense XL by Slidesgo">
  <a:themeElements>
    <a:clrScheme name="Simple Light">
      <a:dk1>
        <a:srgbClr val="D4CAB7"/>
      </a:dk1>
      <a:lt1>
        <a:srgbClr val="E3DAC5"/>
      </a:lt1>
      <a:dk2>
        <a:srgbClr val="334436"/>
      </a:dk2>
      <a:lt2>
        <a:srgbClr val="DFAA28"/>
      </a:lt2>
      <a:accent1>
        <a:srgbClr val="2C4EB8"/>
      </a:accent1>
      <a:accent2>
        <a:srgbClr val="EA5430"/>
      </a:accent2>
      <a:accent3>
        <a:srgbClr val="334436"/>
      </a:accent3>
      <a:accent4>
        <a:srgbClr val="DFAA28"/>
      </a:accent4>
      <a:accent5>
        <a:srgbClr val="2C4EB8"/>
      </a:accent5>
      <a:accent6>
        <a:srgbClr val="EA5430"/>
      </a:accent6>
      <a:hlink>
        <a:srgbClr val="3344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A04E68C-4E4C-1741-A25F-E934FA2A655C}">
  <we:reference id="f1abd87f-a3ba-42fb-91d5-100000000000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4796</TotalTime>
  <Words>962</Words>
  <Application>Microsoft Macintosh PowerPoint</Application>
  <PresentationFormat>On-screen Show (16:9)</PresentationFormat>
  <Paragraphs>198</Paragraphs>
  <Slides>37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Montserrat Medium</vt:lpstr>
      <vt:lpstr>Montserrat ExtraBold</vt:lpstr>
      <vt:lpstr>Montserrat</vt:lpstr>
      <vt:lpstr>Simple Style Thesis Defense XL by Slidesgo</vt:lpstr>
      <vt:lpstr>MSC COMPUTATIONAL SCIENCES THESIS DEFENSE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PHAGES AND ODE MODELS</vt:lpstr>
      <vt:lpstr>PowerPoint Presentation</vt:lpstr>
      <vt:lpstr>PowerPoint Presentation</vt:lpstr>
      <vt:lpstr>Parts of a Phage-Bacteria-Resource ODE Model</vt:lpstr>
      <vt:lpstr>General Phage-Bacteria-Resource ODE Model Structure</vt:lpstr>
      <vt:lpstr>Golding Model</vt:lpstr>
      <vt:lpstr>DASHBOARD</vt:lpstr>
      <vt:lpstr>Simulation Flowchart</vt:lpstr>
      <vt:lpstr>GUI Tool</vt:lpstr>
      <vt:lpstr>Running the Framework</vt:lpstr>
      <vt:lpstr>ODE Code </vt:lpstr>
      <vt:lpstr>Dashboard – Plot Basic Graph</vt:lpstr>
      <vt:lpstr>Dashboard - Interactivity</vt:lpstr>
      <vt:lpstr>Dashboard – Edit Parameters</vt:lpstr>
      <vt:lpstr>Other Editable Sections</vt:lpstr>
      <vt:lpstr>Dashboard - Advanced Analysis</vt:lpstr>
      <vt:lpstr>Other Advanced Analyses</vt:lpstr>
      <vt:lpstr>Dashboard - Interactivity</vt:lpstr>
      <vt:lpstr>Other Interactivity</vt:lpstr>
      <vt:lpstr>PowerPoint Presentation</vt:lpstr>
      <vt:lpstr>RESULTS</vt:lpstr>
      <vt:lpstr>SOBOL</vt:lpstr>
      <vt:lpstr>Graph Behavior - Biologist POV</vt:lpstr>
      <vt:lpstr>Graph Behavior – Computational Scientist POV</vt:lpstr>
      <vt:lpstr>Graph Behavior – Computational Scientist POV</vt:lpstr>
      <vt:lpstr>PowerPoint Presentation</vt:lpstr>
      <vt:lpstr>Combined Understanding</vt:lpstr>
      <vt:lpstr>ANALYSIS AND CONCLUSIONS </vt:lpstr>
      <vt:lpstr>Next Steps</vt:lpstr>
      <vt:lpstr>BIBLIOGRAPHIC 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Victor Piaskowski</cp:lastModifiedBy>
  <cp:revision>36</cp:revision>
  <cp:lastPrinted>2025-06-30T14:00:52Z</cp:lastPrinted>
  <dcterms:modified xsi:type="dcterms:W3CDTF">2025-07-01T10:42:26Z</dcterms:modified>
</cp:coreProperties>
</file>